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/>
    <p:restoredTop sz="94670"/>
  </p:normalViewPr>
  <p:slideViewPr>
    <p:cSldViewPr>
      <p:cViewPr varScale="1">
        <p:scale>
          <a:sx n="113" d="100"/>
          <a:sy n="113" d="100"/>
        </p:scale>
        <p:origin x="184" y="5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684B-4682-5D4D-AFEC-470C5A5DD779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02EDD-1032-ED48-8308-A23A6710B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02EDD-1032-ED48-8308-A23A6710B2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921" y="6395608"/>
            <a:ext cx="2350531" cy="3405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0669" y="6376594"/>
            <a:ext cx="3296438" cy="3778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59536"/>
            <a:ext cx="10058400" cy="57028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38200" y="1364246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5" y="368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52778"/>
            <a:ext cx="825563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70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921" y="6395608"/>
            <a:ext cx="2350531" cy="3405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0669" y="6376594"/>
            <a:ext cx="3296438" cy="3778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59536"/>
            <a:ext cx="10058400" cy="57028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38200" y="1364246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5" y="368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0070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921" y="6395608"/>
            <a:ext cx="2350531" cy="3405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0669" y="6376594"/>
            <a:ext cx="3296438" cy="3778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59536"/>
            <a:ext cx="10058400" cy="57028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38200" y="1364246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5" y="368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2555" y="1351919"/>
            <a:ext cx="4815205" cy="3562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50940" y="1338579"/>
            <a:ext cx="5012055" cy="398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921" y="6395608"/>
            <a:ext cx="2350531" cy="3405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0669" y="6376594"/>
            <a:ext cx="3296438" cy="3778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59536"/>
            <a:ext cx="10058400" cy="570280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38200" y="1296644"/>
            <a:ext cx="10515600" cy="635"/>
          </a:xfrm>
          <a:custGeom>
            <a:avLst/>
            <a:gdLst/>
            <a:ahLst/>
            <a:cxnLst/>
            <a:rect l="l" t="t" r="r" b="b"/>
            <a:pathLst>
              <a:path w="10515600" h="634">
                <a:moveTo>
                  <a:pt x="0" y="0"/>
                </a:moveTo>
                <a:lnTo>
                  <a:pt x="10515605" y="368"/>
                </a:lnTo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8921" y="6395608"/>
            <a:ext cx="2350531" cy="34058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10669" y="6376594"/>
            <a:ext cx="3296438" cy="3778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6800" y="859536"/>
            <a:ext cx="10058400" cy="57028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2666" y="378458"/>
            <a:ext cx="8359908" cy="973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549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3028" y="1769365"/>
            <a:ext cx="6439534" cy="392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70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416" y="1428044"/>
            <a:ext cx="11438255" cy="5895340"/>
            <a:chOff x="368921" y="859536"/>
            <a:chExt cx="11438255" cy="5895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921" y="6395608"/>
              <a:ext cx="2350531" cy="3405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0669" y="6376594"/>
              <a:ext cx="3296438" cy="377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859536"/>
              <a:ext cx="10058400" cy="570280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877185" y="1541665"/>
            <a:ext cx="8757920" cy="2928620"/>
            <a:chOff x="2877185" y="1541665"/>
            <a:chExt cx="8757920" cy="2928620"/>
          </a:xfrm>
        </p:grpSpPr>
        <p:sp>
          <p:nvSpPr>
            <p:cNvPr id="7" name="object 7"/>
            <p:cNvSpPr/>
            <p:nvPr/>
          </p:nvSpPr>
          <p:spPr>
            <a:xfrm>
              <a:off x="2880360" y="3649116"/>
              <a:ext cx="2852420" cy="0"/>
            </a:xfrm>
            <a:custGeom>
              <a:avLst/>
              <a:gdLst/>
              <a:ahLst/>
              <a:cxnLst/>
              <a:rect l="l" t="t" r="r" b="b"/>
              <a:pathLst>
                <a:path w="2852420">
                  <a:moveTo>
                    <a:pt x="0" y="0"/>
                  </a:moveTo>
                  <a:lnTo>
                    <a:pt x="2851899" y="0"/>
                  </a:lnTo>
                </a:path>
              </a:pathLst>
            </a:custGeom>
            <a:ln w="635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2259" y="1541665"/>
              <a:ext cx="5902325" cy="2928620"/>
            </a:xfrm>
            <a:custGeom>
              <a:avLst/>
              <a:gdLst/>
              <a:ahLst/>
              <a:cxnLst/>
              <a:rect l="l" t="t" r="r" b="b"/>
              <a:pathLst>
                <a:path w="5902325" h="2928620">
                  <a:moveTo>
                    <a:pt x="5902223" y="0"/>
                  </a:moveTo>
                  <a:lnTo>
                    <a:pt x="0" y="0"/>
                  </a:lnTo>
                  <a:lnTo>
                    <a:pt x="0" y="2928467"/>
                  </a:lnTo>
                  <a:lnTo>
                    <a:pt x="5902223" y="2928467"/>
                  </a:lnTo>
                  <a:lnTo>
                    <a:pt x="5902223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10999" y="1533651"/>
            <a:ext cx="5207635" cy="28327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575"/>
              </a:spcBef>
            </a:pPr>
            <a:r>
              <a:rPr spc="-10" dirty="0">
                <a:solidFill>
                  <a:srgbClr val="2F5597"/>
                </a:solidFill>
              </a:rPr>
              <a:t>TRENDING TECHNOLOGIES: </a:t>
            </a:r>
            <a:r>
              <a:rPr dirty="0">
                <a:solidFill>
                  <a:srgbClr val="2F5597"/>
                </a:solidFill>
              </a:rPr>
              <a:t>STACK</a:t>
            </a:r>
            <a:r>
              <a:rPr spc="-5" dirty="0">
                <a:solidFill>
                  <a:srgbClr val="2F5597"/>
                </a:solidFill>
              </a:rPr>
              <a:t> </a:t>
            </a:r>
            <a:r>
              <a:rPr spc="-10" dirty="0">
                <a:solidFill>
                  <a:srgbClr val="2F5597"/>
                </a:solidFill>
              </a:rPr>
              <a:t>OVERFLOW </a:t>
            </a:r>
            <a:r>
              <a:rPr dirty="0">
                <a:solidFill>
                  <a:srgbClr val="2F5597"/>
                </a:solidFill>
              </a:rPr>
              <a:t>DEVELOPER</a:t>
            </a:r>
            <a:r>
              <a:rPr spc="-5" dirty="0">
                <a:solidFill>
                  <a:srgbClr val="2F5597"/>
                </a:solidFill>
              </a:rPr>
              <a:t> </a:t>
            </a:r>
            <a:r>
              <a:rPr spc="-10" dirty="0">
                <a:solidFill>
                  <a:srgbClr val="2F5597"/>
                </a:solidFill>
              </a:rPr>
              <a:t>SURVEY, </a:t>
            </a:r>
            <a:r>
              <a:rPr spc="-20" dirty="0">
                <a:solidFill>
                  <a:srgbClr val="2F5597"/>
                </a:solidFill>
              </a:rPr>
              <a:t>20</a:t>
            </a:r>
            <a:r>
              <a:rPr lang="en-US" spc="-20" dirty="0">
                <a:solidFill>
                  <a:srgbClr val="2F5597"/>
                </a:solidFill>
              </a:rPr>
              <a:t>24</a:t>
            </a:r>
            <a:endParaRPr spc="-20" dirty="0">
              <a:solidFill>
                <a:srgbClr val="2F5597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9981" y="4683725"/>
            <a:ext cx="2803525" cy="911788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 Nova Cond" panose="020F0502020204030204" pitchFamily="34" charset="0"/>
                <a:ea typeface="ADLaM Display" panose="02010000000000000000" pitchFamily="2" charset="77"/>
                <a:cs typeface="Arial Nova Cond" panose="020F0502020204030204" pitchFamily="34" charset="0"/>
              </a:rPr>
              <a:t>Omar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Arial Nova Cond" panose="020F0502020204030204" pitchFamily="34" charset="0"/>
                <a:ea typeface="ADLaM Display" panose="02010000000000000000" pitchFamily="2" charset="77"/>
                <a:cs typeface="Arial Nova Cond" panose="020F0502020204030204" pitchFamily="34" charset="0"/>
              </a:rPr>
              <a:t>Carbonell</a:t>
            </a:r>
            <a:endParaRPr sz="2400" b="1" dirty="0">
              <a:solidFill>
                <a:schemeClr val="bg2">
                  <a:lumMod val="25000"/>
                </a:schemeClr>
              </a:solidFill>
              <a:latin typeface="Arial Nova Cond" panose="020F0502020204030204" pitchFamily="34" charset="0"/>
              <a:ea typeface="ADLaM Display" panose="02010000000000000000" pitchFamily="2" charset="77"/>
              <a:cs typeface="Arial Nova Cond" panose="020F0502020204030204" pitchFamily="34" charset="0"/>
            </a:endParaRPr>
          </a:p>
          <a:p>
            <a:pPr marL="1435735">
              <a:lnSpc>
                <a:spcPct val="100000"/>
              </a:lnSpc>
              <a:spcBef>
                <a:spcPts val="900"/>
              </a:spcBef>
            </a:pPr>
            <a:r>
              <a:rPr lang="en-US" sz="1400" b="1" spc="-65" dirty="0">
                <a:solidFill>
                  <a:schemeClr val="bg2">
                    <a:lumMod val="25000"/>
                  </a:schemeClr>
                </a:solidFill>
                <a:latin typeface="Arial Nova Cond" panose="020F0502020204030204" pitchFamily="34" charset="0"/>
                <a:ea typeface="ADLaM Display" panose="02010000000000000000" pitchFamily="2" charset="77"/>
                <a:cs typeface="Arial Nova Cond" panose="020F0502020204030204" pitchFamily="34" charset="0"/>
              </a:rPr>
              <a:t>October 10,</a:t>
            </a:r>
            <a:r>
              <a:rPr sz="1400" b="1" spc="-65" dirty="0">
                <a:solidFill>
                  <a:schemeClr val="bg2">
                    <a:lumMod val="25000"/>
                  </a:schemeClr>
                </a:solidFill>
                <a:latin typeface="Arial Nova Cond" panose="020F0502020204030204" pitchFamily="34" charset="0"/>
                <a:ea typeface="ADLaM Display" panose="02010000000000000000" pitchFamily="2" charset="77"/>
                <a:cs typeface="Arial Nova Cond" panose="020F0502020204030204" pitchFamily="34" charset="0"/>
              </a:rPr>
              <a:t> </a:t>
            </a:r>
            <a:r>
              <a:rPr sz="1400" b="1" spc="-20" dirty="0">
                <a:solidFill>
                  <a:schemeClr val="bg2">
                    <a:lumMod val="25000"/>
                  </a:schemeClr>
                </a:solidFill>
                <a:latin typeface="Arial Nova Cond" panose="020F0502020204030204" pitchFamily="34" charset="0"/>
                <a:ea typeface="ADLaM Display" panose="02010000000000000000" pitchFamily="2" charset="77"/>
                <a:cs typeface="Arial Nova Cond" panose="020F0502020204030204" pitchFamily="34" charset="0"/>
              </a:rPr>
              <a:t>2024</a:t>
            </a:r>
            <a:endParaRPr sz="1400" b="1" dirty="0">
              <a:solidFill>
                <a:schemeClr val="bg2">
                  <a:lumMod val="25000"/>
                </a:schemeClr>
              </a:solidFill>
              <a:latin typeface="Arial Nova Cond" panose="020F0502020204030204" pitchFamily="34" charset="0"/>
              <a:ea typeface="ADLaM Display" panose="02010000000000000000" pitchFamily="2" charset="77"/>
              <a:cs typeface="Arial Nova Cond" panose="020F050202020403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03753" y="856081"/>
            <a:ext cx="184785" cy="360045"/>
          </a:xfrm>
          <a:custGeom>
            <a:avLst/>
            <a:gdLst/>
            <a:ahLst/>
            <a:cxnLst/>
            <a:rect l="l" t="t" r="r" b="b"/>
            <a:pathLst>
              <a:path w="184785" h="360044">
                <a:moveTo>
                  <a:pt x="184683" y="0"/>
                </a:moveTo>
                <a:lnTo>
                  <a:pt x="180009" y="0"/>
                </a:lnTo>
                <a:lnTo>
                  <a:pt x="4686" y="0"/>
                </a:lnTo>
                <a:lnTo>
                  <a:pt x="0" y="0"/>
                </a:lnTo>
                <a:lnTo>
                  <a:pt x="4686" y="359994"/>
                </a:lnTo>
                <a:lnTo>
                  <a:pt x="184683" y="359994"/>
                </a:lnTo>
                <a:lnTo>
                  <a:pt x="184683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0524" y="770762"/>
            <a:ext cx="289560" cy="457200"/>
          </a:xfrm>
          <a:custGeom>
            <a:avLst/>
            <a:gdLst/>
            <a:ahLst/>
            <a:cxnLst/>
            <a:rect l="l" t="t" r="r" b="b"/>
            <a:pathLst>
              <a:path w="289560" h="457200">
                <a:moveTo>
                  <a:pt x="289433" y="0"/>
                </a:moveTo>
                <a:lnTo>
                  <a:pt x="109435" y="0"/>
                </a:lnTo>
                <a:lnTo>
                  <a:pt x="109435" y="97205"/>
                </a:lnTo>
                <a:lnTo>
                  <a:pt x="0" y="97205"/>
                </a:lnTo>
                <a:lnTo>
                  <a:pt x="0" y="457200"/>
                </a:lnTo>
                <a:lnTo>
                  <a:pt x="179997" y="457200"/>
                </a:lnTo>
                <a:lnTo>
                  <a:pt x="179997" y="359994"/>
                </a:lnTo>
                <a:lnTo>
                  <a:pt x="289433" y="359994"/>
                </a:lnTo>
                <a:lnTo>
                  <a:pt x="289433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7202" y="831608"/>
            <a:ext cx="281940" cy="372745"/>
          </a:xfrm>
          <a:custGeom>
            <a:avLst/>
            <a:gdLst/>
            <a:ahLst/>
            <a:cxnLst/>
            <a:rect l="l" t="t" r="r" b="b"/>
            <a:pathLst>
              <a:path w="281939" h="372744">
                <a:moveTo>
                  <a:pt x="281863" y="12242"/>
                </a:moveTo>
                <a:lnTo>
                  <a:pt x="240474" y="12242"/>
                </a:lnTo>
                <a:lnTo>
                  <a:pt x="179997" y="12242"/>
                </a:lnTo>
                <a:lnTo>
                  <a:pt x="179997" y="0"/>
                </a:lnTo>
                <a:lnTo>
                  <a:pt x="0" y="0"/>
                </a:lnTo>
                <a:lnTo>
                  <a:pt x="0" y="359994"/>
                </a:lnTo>
                <a:lnTo>
                  <a:pt x="60477" y="359994"/>
                </a:lnTo>
                <a:lnTo>
                  <a:pt x="60477" y="372237"/>
                </a:lnTo>
                <a:lnTo>
                  <a:pt x="97193" y="372237"/>
                </a:lnTo>
                <a:lnTo>
                  <a:pt x="240474" y="372237"/>
                </a:lnTo>
                <a:lnTo>
                  <a:pt x="281863" y="372237"/>
                </a:lnTo>
                <a:lnTo>
                  <a:pt x="281863" y="1224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People working on computers">
            <a:extLst>
              <a:ext uri="{FF2B5EF4-FFF2-40B4-BE49-F238E27FC236}">
                <a16:creationId xmlns:a16="http://schemas.microsoft.com/office/drawing/2014/main" id="{8C8DBF72-762E-B7FC-B96F-431A5A6A4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7" y="1533651"/>
            <a:ext cx="5401362" cy="3963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9/19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82258" y="1878761"/>
            <a:ext cx="8890" cy="4187825"/>
          </a:xfrm>
          <a:custGeom>
            <a:avLst/>
            <a:gdLst/>
            <a:ahLst/>
            <a:cxnLst/>
            <a:rect l="l" t="t" r="r" b="b"/>
            <a:pathLst>
              <a:path w="8889" h="4187825">
                <a:moveTo>
                  <a:pt x="0" y="0"/>
                </a:moveTo>
                <a:lnTo>
                  <a:pt x="8747" y="4187252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2555" y="1341350"/>
            <a:ext cx="4907915" cy="3818609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246379" algn="ctr">
              <a:lnSpc>
                <a:spcPct val="100000"/>
              </a:lnSpc>
              <a:spcBef>
                <a:spcPts val="1900"/>
              </a:spcBef>
            </a:pPr>
            <a:r>
              <a:rPr sz="2800" b="1" spc="-10" dirty="0">
                <a:solidFill>
                  <a:srgbClr val="002060"/>
                </a:solidFill>
                <a:latin typeface="Courier New"/>
                <a:cs typeface="Courier New"/>
              </a:rPr>
              <a:t>FINDINGS</a:t>
            </a:r>
            <a:endParaRPr sz="2800" dirty="0">
              <a:solidFill>
                <a:srgbClr val="002060"/>
              </a:solidFill>
              <a:latin typeface="Courier New"/>
              <a:cs typeface="Courier New"/>
            </a:endParaRPr>
          </a:p>
          <a:p>
            <a:pPr marL="241300" marR="5080" indent="-228600">
              <a:lnSpc>
                <a:spcPct val="102699"/>
              </a:lnSpc>
              <a:spcBef>
                <a:spcPts val="134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105" dirty="0">
                <a:solidFill>
                  <a:srgbClr val="002060"/>
                </a:solidFill>
                <a:latin typeface="Trebuchet MS"/>
                <a:cs typeface="Trebuchet MS"/>
              </a:rPr>
              <a:t>MySQL</a:t>
            </a:r>
            <a:r>
              <a:rPr sz="2200" b="1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leads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as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most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used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DBMS </a:t>
            </a:r>
            <a:r>
              <a:rPr sz="2200" spc="2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among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all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respondents.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 marR="82550" indent="-228600">
              <a:lnSpc>
                <a:spcPct val="1018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02060"/>
                </a:solidFill>
                <a:latin typeface="Trebuchet MS"/>
                <a:cs typeface="Trebuchet MS"/>
              </a:rPr>
              <a:t>PostgreSQL</a:t>
            </a:r>
            <a:r>
              <a:rPr sz="2200" b="1" spc="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and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45" dirty="0">
                <a:solidFill>
                  <a:srgbClr val="002060"/>
                </a:solidFill>
                <a:latin typeface="Trebuchet MS"/>
                <a:cs typeface="Trebuchet MS"/>
              </a:rPr>
              <a:t>Microsoft</a:t>
            </a:r>
            <a:r>
              <a:rPr sz="2200" b="1" spc="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b="1" spc="-25" dirty="0">
                <a:solidFill>
                  <a:srgbClr val="002060"/>
                </a:solidFill>
                <a:latin typeface="Trebuchet MS"/>
                <a:cs typeface="Trebuchet MS"/>
              </a:rPr>
              <a:t>SQL </a:t>
            </a:r>
            <a:r>
              <a:rPr sz="2200" b="1" spc="-10" dirty="0">
                <a:solidFill>
                  <a:srgbClr val="002060"/>
                </a:solidFill>
                <a:latin typeface="Trebuchet MS"/>
                <a:cs typeface="Trebuchet MS"/>
              </a:rPr>
              <a:t>Server</a:t>
            </a:r>
            <a:r>
              <a:rPr sz="2200" b="1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21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follow</a:t>
            </a:r>
            <a:r>
              <a:rPr sz="2200" spc="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closely</a:t>
            </a:r>
            <a:r>
              <a:rPr sz="2200" spc="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behind</a:t>
            </a:r>
            <a:r>
              <a:rPr sz="2200" spc="9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70" dirty="0">
                <a:solidFill>
                  <a:srgbClr val="002060"/>
                </a:solidFill>
                <a:latin typeface="Trebuchet MS"/>
                <a:cs typeface="Trebuchet MS"/>
              </a:rPr>
              <a:t>MySQL</a:t>
            </a:r>
            <a:r>
              <a:rPr sz="2200" spc="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0665" indent="-227965">
              <a:lnSpc>
                <a:spcPts val="2615"/>
              </a:lnSpc>
              <a:spcBef>
                <a:spcPts val="9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spc="170" dirty="0">
                <a:solidFill>
                  <a:srgbClr val="002060"/>
                </a:solidFill>
                <a:latin typeface="Trebuchet MS"/>
                <a:cs typeface="Trebuchet MS"/>
              </a:rPr>
              <a:t>MongoDB</a:t>
            </a:r>
            <a:r>
              <a:rPr sz="2200" b="1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ranks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as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top</a:t>
            </a:r>
            <a:r>
              <a:rPr sz="2200" spc="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75" dirty="0">
                <a:solidFill>
                  <a:srgbClr val="002060"/>
                </a:solidFill>
                <a:latin typeface="Trebuchet MS"/>
                <a:cs typeface="Trebuchet MS"/>
              </a:rPr>
              <a:t>NoSQL</a:t>
            </a:r>
            <a:endParaRPr sz="22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>
              <a:lnSpc>
                <a:spcPts val="2615"/>
              </a:lnSpc>
            </a:pPr>
            <a:r>
              <a:rPr sz="2200" spc="13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database.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0940" y="1551939"/>
            <a:ext cx="5007610" cy="474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3980" algn="ctr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002060"/>
                </a:solidFill>
                <a:latin typeface="Courier New"/>
                <a:cs typeface="Courier New"/>
              </a:rPr>
              <a:t>IMPLICATIONS</a:t>
            </a:r>
            <a:endParaRPr sz="2800" dirty="0">
              <a:solidFill>
                <a:srgbClr val="002060"/>
              </a:solidFill>
              <a:latin typeface="Courier New"/>
              <a:cs typeface="Courier New"/>
            </a:endParaRPr>
          </a:p>
          <a:p>
            <a:pPr marL="241300" marR="255270" indent="-228600">
              <a:lnSpc>
                <a:spcPct val="98500"/>
              </a:lnSpc>
              <a:spcBef>
                <a:spcPts val="170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popularity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002060"/>
                </a:solidFill>
                <a:latin typeface="Trebuchet MS"/>
                <a:cs typeface="Trebuchet MS"/>
              </a:rPr>
              <a:t>MySQL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002060"/>
                </a:solidFill>
                <a:latin typeface="Trebuchet MS"/>
                <a:cs typeface="Trebuchet MS"/>
              </a:rPr>
              <a:t>PostgreSQL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800" b="1" dirty="0">
                <a:solidFill>
                  <a:srgbClr val="002060"/>
                </a:solidFill>
                <a:latin typeface="Trebuchet MS"/>
                <a:cs typeface="Trebuchet MS"/>
              </a:rPr>
              <a:t>Microsoft</a:t>
            </a:r>
            <a:r>
              <a:rPr sz="1800" b="1" spc="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002060"/>
                </a:solidFill>
                <a:latin typeface="Trebuchet MS"/>
                <a:cs typeface="Trebuchet MS"/>
              </a:rPr>
              <a:t>SQL</a:t>
            </a:r>
            <a:r>
              <a:rPr sz="1800" b="1" spc="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002060"/>
                </a:solidFill>
                <a:latin typeface="Trebuchet MS"/>
                <a:cs typeface="Trebuchet MS"/>
              </a:rPr>
              <a:t>Server</a:t>
            </a:r>
            <a:r>
              <a:rPr sz="1800" b="1" spc="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underscores</a:t>
            </a:r>
            <a:r>
              <a:rPr sz="1800" spc="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importance</a:t>
            </a:r>
            <a:r>
              <a:rPr sz="18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relational</a:t>
            </a:r>
            <a:r>
              <a:rPr sz="18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databases</a:t>
            </a:r>
            <a:r>
              <a:rPr sz="18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8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various applications.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5080" indent="-228600">
              <a:lnSpc>
                <a:spcPct val="99400"/>
              </a:lnSpc>
              <a:spcBef>
                <a:spcPts val="106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high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usage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spc="140" dirty="0">
                <a:solidFill>
                  <a:srgbClr val="002060"/>
                </a:solidFill>
                <a:latin typeface="Trebuchet MS"/>
                <a:cs typeface="Trebuchet MS"/>
              </a:rPr>
              <a:t>MongoDB</a:t>
            </a:r>
            <a:r>
              <a:rPr sz="1800" b="1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reflects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 the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growing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trend</a:t>
            </a:r>
            <a:r>
              <a:rPr sz="18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towards </a:t>
            </a:r>
            <a:r>
              <a:rPr sz="1800" b="1" spc="70" dirty="0">
                <a:solidFill>
                  <a:srgbClr val="002060"/>
                </a:solidFill>
                <a:latin typeface="Trebuchet MS"/>
                <a:cs typeface="Trebuchet MS"/>
              </a:rPr>
              <a:t>NoSQL</a:t>
            </a:r>
            <a:r>
              <a:rPr sz="1800" b="1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databases,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driven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by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need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for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002060"/>
                </a:solidFill>
                <a:latin typeface="Trebuchet MS"/>
                <a:cs typeface="Trebuchet MS"/>
              </a:rPr>
              <a:t>flexible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data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models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scalability,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particularly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modern</a:t>
            </a:r>
            <a:r>
              <a:rPr sz="18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mobile</a:t>
            </a:r>
            <a:r>
              <a:rPr sz="1800" spc="-11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applications.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73660" indent="-228600">
              <a:lnSpc>
                <a:spcPct val="997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diverse</a:t>
            </a:r>
            <a:r>
              <a:rPr sz="18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range</a:t>
            </a:r>
            <a:r>
              <a:rPr sz="18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database</a:t>
            </a:r>
            <a:r>
              <a:rPr sz="18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systems</a:t>
            </a:r>
            <a:r>
              <a:rPr sz="18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utilized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by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developers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indicates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importance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of selecting</a:t>
            </a:r>
            <a:r>
              <a:rPr sz="1800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right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tool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for</a:t>
            </a:r>
            <a:r>
              <a:rPr sz="18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002060"/>
                </a:solidFill>
                <a:latin typeface="Trebuchet MS"/>
                <a:cs typeface="Trebuchet MS"/>
              </a:rPr>
              <a:t>job,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considering 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factors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such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as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data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structure,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scalability,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and performance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requirements.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1324" y="716787"/>
            <a:ext cx="45980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</a:t>
            </a:r>
            <a:r>
              <a:rPr spc="-15" dirty="0"/>
              <a:t> </a:t>
            </a:r>
            <a:r>
              <a:rPr spc="-10" dirty="0"/>
              <a:t>TRENDS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10/19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DASHBOARD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63808" y="2499867"/>
            <a:ext cx="588137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You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can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find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dashboard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link</a:t>
            </a: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below: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475" y="1901825"/>
            <a:ext cx="3054355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11/19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CURRENT</a:t>
            </a:r>
            <a:r>
              <a:rPr spc="-5" dirty="0"/>
              <a:t> </a:t>
            </a:r>
            <a:r>
              <a:rPr dirty="0"/>
              <a:t>TECHNOLOGY</a:t>
            </a:r>
            <a:r>
              <a:rPr spc="-5" dirty="0"/>
              <a:t> </a:t>
            </a:r>
            <a:r>
              <a:rPr spc="-20" dirty="0"/>
              <a:t>USAGE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862" y="1360271"/>
            <a:ext cx="8296275" cy="4836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12/19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FUTURE</a:t>
            </a:r>
            <a:r>
              <a:rPr spc="-5" dirty="0"/>
              <a:t> </a:t>
            </a:r>
            <a:r>
              <a:rPr dirty="0"/>
              <a:t>TECHNOLOGY</a:t>
            </a:r>
            <a:r>
              <a:rPr spc="-5" dirty="0"/>
              <a:t> </a:t>
            </a:r>
            <a:r>
              <a:rPr spc="-2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622" y="1316180"/>
            <a:ext cx="8452891" cy="50506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13/19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DEMOGRAPHICS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924" y="1335081"/>
            <a:ext cx="8782151" cy="49750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14/19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DISCUSSION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331" y="1825625"/>
            <a:ext cx="4351331" cy="43513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08331" y="1736852"/>
            <a:ext cx="5283200" cy="42652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029" marR="474345" indent="-227329">
              <a:lnSpc>
                <a:spcPct val="903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400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dominance</a:t>
            </a:r>
            <a:r>
              <a:rPr sz="2400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400" spc="-1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2400" b="1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and 	</a:t>
            </a:r>
            <a:r>
              <a:rPr sz="2400" b="1" spc="105" dirty="0">
                <a:solidFill>
                  <a:srgbClr val="002060"/>
                </a:solidFill>
                <a:latin typeface="Trebuchet MS"/>
                <a:cs typeface="Trebuchet MS"/>
              </a:rPr>
              <a:t>HTML/CSS</a:t>
            </a:r>
            <a:r>
              <a:rPr sz="2400" b="1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40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4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adoption</a:t>
            </a:r>
            <a:r>
              <a:rPr sz="24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of 	</a:t>
            </a:r>
            <a:r>
              <a:rPr sz="2400" b="1" spc="125" dirty="0">
                <a:solidFill>
                  <a:srgbClr val="002060"/>
                </a:solidFill>
                <a:latin typeface="Trebuchet MS"/>
                <a:cs typeface="Trebuchet MS"/>
              </a:rPr>
              <a:t>MySQL</a:t>
            </a:r>
            <a:r>
              <a:rPr sz="2400" b="1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as</a:t>
            </a:r>
            <a:r>
              <a:rPr sz="24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4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leading</a:t>
            </a:r>
            <a:r>
              <a:rPr sz="24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2060"/>
                </a:solidFill>
                <a:latin typeface="Trebuchet MS"/>
                <a:cs typeface="Trebuchet MS"/>
              </a:rPr>
              <a:t>database 	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management</a:t>
            </a:r>
            <a:r>
              <a:rPr sz="24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2060"/>
                </a:solidFill>
                <a:latin typeface="Trebuchet MS"/>
                <a:cs typeface="Trebuchet MS"/>
              </a:rPr>
              <a:t>system</a:t>
            </a:r>
            <a:endParaRPr sz="24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029" marR="353695" indent="-227329">
              <a:lnSpc>
                <a:spcPct val="8870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Highlights</a:t>
            </a:r>
            <a:r>
              <a:rPr sz="24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4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002060"/>
                </a:solidFill>
                <a:latin typeface="Trebuchet MS"/>
                <a:cs typeface="Trebuchet MS"/>
              </a:rPr>
              <a:t>central</a:t>
            </a:r>
            <a:r>
              <a:rPr sz="24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Trebuchet MS"/>
                <a:cs typeface="Trebuchet MS"/>
              </a:rPr>
              <a:t>role</a:t>
            </a:r>
            <a:r>
              <a:rPr sz="24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4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25" dirty="0">
                <a:solidFill>
                  <a:srgbClr val="002060"/>
                </a:solidFill>
                <a:latin typeface="Trebuchet MS"/>
                <a:cs typeface="Trebuchet MS"/>
              </a:rPr>
              <a:t>web 	</a:t>
            </a:r>
            <a:r>
              <a:rPr sz="2400" b="1" dirty="0">
                <a:solidFill>
                  <a:srgbClr val="002060"/>
                </a:solidFill>
                <a:latin typeface="Trebuchet MS"/>
                <a:cs typeface="Trebuchet MS"/>
              </a:rPr>
              <a:t>development</a:t>
            </a:r>
            <a:r>
              <a:rPr sz="2400" b="1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4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4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002060"/>
                </a:solidFill>
                <a:latin typeface="Trebuchet MS"/>
                <a:cs typeface="Trebuchet MS"/>
              </a:rPr>
              <a:t>programming 	landscape</a:t>
            </a:r>
            <a:endParaRPr sz="24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029" marR="5080" indent="-227329">
              <a:lnSpc>
                <a:spcPct val="894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55" dirty="0">
                <a:solidFill>
                  <a:srgbClr val="002060"/>
                </a:solidFill>
                <a:latin typeface="Trebuchet MS"/>
                <a:cs typeface="Trebuchet MS"/>
              </a:rPr>
              <a:t>Opens</a:t>
            </a:r>
            <a:r>
              <a:rPr sz="24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55" dirty="0">
                <a:solidFill>
                  <a:srgbClr val="002060"/>
                </a:solidFill>
                <a:latin typeface="Trebuchet MS"/>
                <a:cs typeface="Trebuchet MS"/>
              </a:rPr>
              <a:t>up</a:t>
            </a:r>
            <a:r>
              <a:rPr sz="24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discussions</a:t>
            </a:r>
            <a:r>
              <a:rPr sz="24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Trebuchet MS"/>
                <a:cs typeface="Trebuchet MS"/>
              </a:rPr>
              <a:t>on</a:t>
            </a:r>
            <a:r>
              <a:rPr sz="24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the 	</a:t>
            </a:r>
            <a:r>
              <a:rPr sz="2400" spc="-35" dirty="0">
                <a:solidFill>
                  <a:srgbClr val="002060"/>
                </a:solidFill>
                <a:latin typeface="Trebuchet MS"/>
                <a:cs typeface="Trebuchet MS"/>
              </a:rPr>
              <a:t>significance</a:t>
            </a:r>
            <a:r>
              <a:rPr sz="24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4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002060"/>
                </a:solidFill>
                <a:latin typeface="Trebuchet MS"/>
                <a:cs typeface="Trebuchet MS"/>
              </a:rPr>
              <a:t>client-</a:t>
            </a:r>
            <a:r>
              <a:rPr sz="2400" b="1" dirty="0">
                <a:solidFill>
                  <a:srgbClr val="002060"/>
                </a:solidFill>
                <a:latin typeface="Trebuchet MS"/>
                <a:cs typeface="Trebuchet MS"/>
              </a:rPr>
              <a:t>side</a:t>
            </a:r>
            <a:r>
              <a:rPr sz="2400" b="1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002060"/>
                </a:solidFill>
                <a:latin typeface="Trebuchet MS"/>
                <a:cs typeface="Trebuchet MS"/>
              </a:rPr>
              <a:t>scripting 	</a:t>
            </a:r>
            <a:r>
              <a:rPr sz="2400" b="1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400" b="1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002060"/>
                </a:solidFill>
                <a:latin typeface="Trebuchet MS"/>
                <a:cs typeface="Trebuchet MS"/>
              </a:rPr>
              <a:t>styling</a:t>
            </a:r>
            <a:r>
              <a:rPr sz="2400" spc="-10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24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trends</a:t>
            </a:r>
            <a:r>
              <a:rPr sz="24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4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web 	</a:t>
            </a:r>
            <a:r>
              <a:rPr sz="2400" spc="-10" dirty="0">
                <a:solidFill>
                  <a:srgbClr val="002060"/>
                </a:solidFill>
                <a:latin typeface="Trebuchet MS"/>
                <a:cs typeface="Trebuchet MS"/>
              </a:rPr>
              <a:t>development</a:t>
            </a:r>
            <a:r>
              <a:rPr sz="24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002060"/>
                </a:solidFill>
                <a:latin typeface="Trebuchet MS"/>
                <a:cs typeface="Trebuchet MS"/>
              </a:rPr>
              <a:t>frameworks,</a:t>
            </a:r>
            <a:r>
              <a:rPr sz="24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4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Trebuchet MS"/>
                <a:cs typeface="Trebuchet MS"/>
              </a:rPr>
              <a:t>the 	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evolving</a:t>
            </a:r>
            <a:r>
              <a:rPr sz="24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002060"/>
                </a:solidFill>
                <a:latin typeface="Trebuchet MS"/>
                <a:cs typeface="Trebuchet MS"/>
              </a:rPr>
              <a:t>nature</a:t>
            </a:r>
            <a:r>
              <a:rPr sz="24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4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2400" b="1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002060"/>
                </a:solidFill>
                <a:latin typeface="Trebuchet MS"/>
                <a:cs typeface="Trebuchet MS"/>
              </a:rPr>
              <a:t>technologies</a:t>
            </a:r>
            <a:endParaRPr sz="24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15/19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48" y="0"/>
            <a:ext cx="58875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CONCLUDING</a:t>
            </a:r>
            <a:r>
              <a:rPr spc="-5" dirty="0"/>
              <a:t> </a:t>
            </a:r>
            <a:r>
              <a:rPr spc="-10" dirty="0"/>
              <a:t>REMARKS</a:t>
            </a:r>
          </a:p>
        </p:txBody>
      </p:sp>
      <p:sp>
        <p:nvSpPr>
          <p:cNvPr id="4" name="object 4"/>
          <p:cNvSpPr/>
          <p:nvPr/>
        </p:nvSpPr>
        <p:spPr>
          <a:xfrm>
            <a:off x="6082258" y="1878761"/>
            <a:ext cx="8890" cy="4187825"/>
          </a:xfrm>
          <a:custGeom>
            <a:avLst/>
            <a:gdLst/>
            <a:ahLst/>
            <a:cxnLst/>
            <a:rect l="l" t="t" r="r" b="b"/>
            <a:pathLst>
              <a:path w="8889" h="4187825">
                <a:moveTo>
                  <a:pt x="0" y="0"/>
                </a:moveTo>
                <a:lnTo>
                  <a:pt x="8747" y="4187252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192" y="628377"/>
            <a:ext cx="5512435" cy="4829784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60655" algn="ctr">
              <a:lnSpc>
                <a:spcPct val="100000"/>
              </a:lnSpc>
              <a:spcBef>
                <a:spcPts val="1470"/>
              </a:spcBef>
            </a:pPr>
            <a:r>
              <a:rPr sz="2000" b="1" spc="-10" dirty="0">
                <a:solidFill>
                  <a:srgbClr val="002060"/>
                </a:solidFill>
                <a:latin typeface="Courier New"/>
                <a:cs typeface="Courier New"/>
              </a:rPr>
              <a:t>FINDINGS</a:t>
            </a:r>
            <a:endParaRPr sz="2000" dirty="0">
              <a:solidFill>
                <a:srgbClr val="002060"/>
              </a:solidFill>
              <a:latin typeface="Courier New"/>
              <a:cs typeface="Courier New"/>
            </a:endParaRPr>
          </a:p>
          <a:p>
            <a:pPr marL="241300" marR="74295" indent="-228600">
              <a:lnSpc>
                <a:spcPct val="992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Technology</a:t>
            </a:r>
            <a:r>
              <a:rPr sz="2000" b="1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002060"/>
                </a:solidFill>
                <a:latin typeface="Trebuchet MS"/>
                <a:cs typeface="Trebuchet MS"/>
              </a:rPr>
              <a:t>Trends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: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dominance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20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2000" b="1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2000" b="1" spc="55" dirty="0">
                <a:solidFill>
                  <a:srgbClr val="002060"/>
                </a:solidFill>
                <a:latin typeface="Trebuchet MS"/>
                <a:cs typeface="Trebuchet MS"/>
              </a:rPr>
              <a:t>HTML/CSS</a:t>
            </a:r>
            <a:r>
              <a:rPr sz="2000" b="1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underscores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importance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staying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updated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with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technology</a:t>
            </a:r>
            <a:r>
              <a:rPr sz="20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trends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development.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12700" indent="-228600" algn="just">
              <a:lnSpc>
                <a:spcPct val="103099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Data</a:t>
            </a:r>
            <a:r>
              <a:rPr sz="2000" b="1" spc="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Management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:</a:t>
            </a:r>
            <a:r>
              <a:rPr sz="2000" spc="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prevalence</a:t>
            </a:r>
            <a:r>
              <a:rPr sz="2000" spc="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MySQL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2000" spc="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002060"/>
                </a:solidFill>
                <a:latin typeface="Trebuchet MS"/>
                <a:cs typeface="Trebuchet MS"/>
              </a:rPr>
              <a:t>PostgreSQL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2000" spc="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Microsoft</a:t>
            </a: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SQL</a:t>
            </a:r>
            <a:r>
              <a:rPr sz="2000" b="1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002060"/>
                </a:solidFill>
                <a:latin typeface="Trebuchet MS"/>
                <a:cs typeface="Trebuchet MS"/>
              </a:rPr>
              <a:t>Server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highlights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critical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role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 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effective</a:t>
            </a:r>
            <a:r>
              <a:rPr sz="20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data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management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software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development.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5080" indent="-228600">
              <a:lnSpc>
                <a:spcPct val="100499"/>
              </a:lnSpc>
              <a:spcBef>
                <a:spcPts val="9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Diversity</a:t>
            </a: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b="1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40" dirty="0">
                <a:solidFill>
                  <a:srgbClr val="002060"/>
                </a:solidFill>
                <a:latin typeface="Trebuchet MS"/>
                <a:cs typeface="Trebuchet MS"/>
              </a:rPr>
              <a:t>Tools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: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 diverse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range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programming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languages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database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systems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utilized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by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developers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underscores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importance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understanding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strengths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weaknesses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of 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different</a:t>
            </a:r>
            <a:r>
              <a:rPr sz="20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tools.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6165400" y="533400"/>
            <a:ext cx="5948452" cy="5555816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R="98425" algn="ctr">
              <a:lnSpc>
                <a:spcPct val="100000"/>
              </a:lnSpc>
              <a:spcBef>
                <a:spcPts val="1780"/>
              </a:spcBef>
            </a:pPr>
            <a:r>
              <a:rPr sz="1800" spc="-10" dirty="0">
                <a:solidFill>
                  <a:srgbClr val="002060"/>
                </a:solidFill>
              </a:rPr>
              <a:t>IMPLICATIONS</a:t>
            </a:r>
          </a:p>
          <a:p>
            <a:pPr marL="241300" marR="177165" indent="-228600">
              <a:lnSpc>
                <a:spcPct val="98500"/>
              </a:lnSpc>
              <a:spcBef>
                <a:spcPts val="8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18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Dominance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: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widespread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usage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HTML/CSS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indicates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dominance</a:t>
            </a:r>
            <a:r>
              <a:rPr sz="1800" b="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development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programming</a:t>
            </a:r>
            <a:r>
              <a:rPr sz="1800" b="0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ecosystem,</a:t>
            </a:r>
            <a:r>
              <a:rPr sz="1800" b="0" spc="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reflecting</a:t>
            </a:r>
            <a:r>
              <a:rPr sz="1800" b="0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growing</a:t>
            </a:r>
            <a:r>
              <a:rPr sz="1800" b="0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importance</a:t>
            </a:r>
            <a:r>
              <a:rPr sz="1800" b="0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of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online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platforms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digital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experiences.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549275" indent="-228600">
              <a:lnSpc>
                <a:spcPct val="9920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Database</a:t>
            </a:r>
            <a:r>
              <a:rPr sz="18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Diversity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:</a:t>
            </a:r>
            <a:r>
              <a:rPr sz="1800" b="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variety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b="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database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management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systems</a:t>
            </a:r>
            <a:r>
              <a:rPr sz="1800" b="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used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highlights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importance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55" dirty="0">
                <a:solidFill>
                  <a:srgbClr val="002060"/>
                </a:solidFill>
                <a:latin typeface="Trebuchet MS"/>
                <a:cs typeface="Trebuchet MS"/>
              </a:rPr>
              <a:t>flexibility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adaptability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data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storage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solutions.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Organizations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must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consider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factors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such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as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data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structure,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scalability,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performance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when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selecting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</a:t>
            </a:r>
            <a:r>
              <a:rPr sz="1800" b="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database</a:t>
            </a:r>
            <a:r>
              <a:rPr sz="1800" b="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system.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5080" indent="-22860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Industry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 Standardization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: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popularity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certain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technologies </a:t>
            </a:r>
            <a:r>
              <a:rPr sz="1800" b="0" spc="-60" dirty="0">
                <a:solidFill>
                  <a:srgbClr val="002060"/>
                </a:solidFill>
                <a:latin typeface="Trebuchet MS"/>
                <a:cs typeface="Trebuchet MS"/>
              </a:rPr>
              <a:t>like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b="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60" dirty="0">
                <a:solidFill>
                  <a:srgbClr val="002060"/>
                </a:solidFill>
                <a:latin typeface="Trebuchet MS"/>
                <a:cs typeface="Trebuchet MS"/>
              </a:rPr>
              <a:t>MySQL</a:t>
            </a:r>
            <a:r>
              <a:rPr sz="1800" b="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suggests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</a:t>
            </a:r>
            <a:r>
              <a:rPr sz="1800" b="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degree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 industry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standardization, 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where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certain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tools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become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widely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adopted</a:t>
            </a:r>
            <a:r>
              <a:rPr sz="1800" b="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due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to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their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proven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55" dirty="0">
                <a:solidFill>
                  <a:srgbClr val="002060"/>
                </a:solidFill>
                <a:latin typeface="Trebuchet MS"/>
                <a:cs typeface="Trebuchet MS"/>
              </a:rPr>
              <a:t>reliability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effectiveness.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This</a:t>
            </a:r>
            <a:r>
              <a:rPr sz="18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can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simplify 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collaboration </a:t>
            </a:r>
            <a:r>
              <a:rPr sz="1800" b="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40" dirty="0">
                <a:solidFill>
                  <a:srgbClr val="002060"/>
                </a:solidFill>
                <a:latin typeface="Trebuchet MS"/>
                <a:cs typeface="Trebuchet MS"/>
              </a:rPr>
              <a:t>interoperability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35" dirty="0">
                <a:solidFill>
                  <a:srgbClr val="002060"/>
                </a:solidFill>
                <a:latin typeface="Trebuchet MS"/>
                <a:cs typeface="Trebuchet MS"/>
              </a:rPr>
              <a:t>within</a:t>
            </a:r>
            <a:r>
              <a:rPr sz="1800" b="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2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b="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0" spc="-10" dirty="0">
                <a:solidFill>
                  <a:srgbClr val="002060"/>
                </a:solidFill>
                <a:latin typeface="Trebuchet MS"/>
                <a:cs typeface="Trebuchet MS"/>
              </a:rPr>
              <a:t>developer community.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16/19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623028" y="1769365"/>
            <a:ext cx="6439534" cy="421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1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pc="-25" dirty="0">
                <a:solidFill>
                  <a:srgbClr val="002060"/>
                </a:solidFill>
              </a:rPr>
              <a:t>The</a:t>
            </a:r>
            <a:r>
              <a:rPr spc="-125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findings</a:t>
            </a:r>
            <a:r>
              <a:rPr spc="-125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underscore</a:t>
            </a:r>
            <a:r>
              <a:rPr spc="-120" dirty="0">
                <a:solidFill>
                  <a:srgbClr val="002060"/>
                </a:solidFill>
              </a:rPr>
              <a:t> </a:t>
            </a:r>
            <a:r>
              <a:rPr spc="-35" dirty="0">
                <a:solidFill>
                  <a:srgbClr val="002060"/>
                </a:solidFill>
              </a:rPr>
              <a:t>the</a:t>
            </a:r>
            <a:r>
              <a:rPr spc="-120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dynamic</a:t>
            </a:r>
          </a:p>
          <a:p>
            <a:pPr marL="241300">
              <a:lnSpc>
                <a:spcPts val="2495"/>
              </a:lnSpc>
            </a:pPr>
            <a:r>
              <a:rPr spc="-50" dirty="0">
                <a:solidFill>
                  <a:srgbClr val="002060"/>
                </a:solidFill>
              </a:rPr>
              <a:t>nature</a:t>
            </a:r>
            <a:r>
              <a:rPr spc="-55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-55" dirty="0">
                <a:solidFill>
                  <a:srgbClr val="002060"/>
                </a:solidFill>
              </a:rPr>
              <a:t> </a:t>
            </a:r>
            <a:r>
              <a:rPr spc="-35" dirty="0">
                <a:solidFill>
                  <a:srgbClr val="002060"/>
                </a:solidFill>
              </a:rPr>
              <a:t>the</a:t>
            </a:r>
            <a:r>
              <a:rPr spc="-5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programming</a:t>
            </a:r>
            <a:r>
              <a:rPr spc="-65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landscape</a:t>
            </a:r>
            <a:r>
              <a:rPr spc="-50" dirty="0">
                <a:solidFill>
                  <a:srgbClr val="002060"/>
                </a:solidFill>
              </a:rPr>
              <a:t> </a:t>
            </a:r>
            <a:r>
              <a:rPr spc="-25" dirty="0">
                <a:solidFill>
                  <a:srgbClr val="002060"/>
                </a:solidFill>
              </a:rPr>
              <a:t>and</a:t>
            </a:r>
          </a:p>
          <a:p>
            <a:pPr marL="241300" marR="488950">
              <a:lnSpc>
                <a:spcPts val="2520"/>
              </a:lnSpc>
              <a:spcBef>
                <a:spcPts val="270"/>
              </a:spcBef>
            </a:pPr>
            <a:r>
              <a:rPr spc="-35" dirty="0">
                <a:solidFill>
                  <a:srgbClr val="002060"/>
                </a:solidFill>
              </a:rPr>
              <a:t>the</a:t>
            </a:r>
            <a:r>
              <a:rPr spc="-155" dirty="0">
                <a:solidFill>
                  <a:srgbClr val="002060"/>
                </a:solidFill>
              </a:rPr>
              <a:t> </a:t>
            </a:r>
            <a:r>
              <a:rPr spc="-114" dirty="0">
                <a:solidFill>
                  <a:srgbClr val="002060"/>
                </a:solidFill>
              </a:rPr>
              <a:t>critical</a:t>
            </a:r>
            <a:r>
              <a:rPr spc="-80" dirty="0">
                <a:solidFill>
                  <a:srgbClr val="002060"/>
                </a:solidFill>
              </a:rPr>
              <a:t> </a:t>
            </a:r>
            <a:r>
              <a:rPr spc="-45" dirty="0">
                <a:solidFill>
                  <a:srgbClr val="002060"/>
                </a:solidFill>
              </a:rPr>
              <a:t>role</a:t>
            </a:r>
            <a:r>
              <a:rPr spc="-114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-114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technology</a:t>
            </a:r>
            <a:r>
              <a:rPr spc="-11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in</a:t>
            </a:r>
            <a:r>
              <a:rPr spc="-114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driving innovation</a:t>
            </a:r>
            <a:r>
              <a:rPr spc="-145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across</a:t>
            </a:r>
            <a:r>
              <a:rPr spc="-145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industries.</a:t>
            </a:r>
          </a:p>
          <a:p>
            <a:pPr marL="241300" marR="49530" indent="-228600">
              <a:lnSpc>
                <a:spcPts val="252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pc="90" dirty="0">
                <a:solidFill>
                  <a:srgbClr val="002060"/>
                </a:solidFill>
              </a:rPr>
              <a:t>As</a:t>
            </a:r>
            <a:r>
              <a:rPr spc="-120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developers</a:t>
            </a:r>
            <a:r>
              <a:rPr spc="-120" dirty="0">
                <a:solidFill>
                  <a:srgbClr val="002060"/>
                </a:solidFill>
              </a:rPr>
              <a:t> </a:t>
            </a:r>
            <a:r>
              <a:rPr spc="-20" dirty="0">
                <a:solidFill>
                  <a:srgbClr val="002060"/>
                </a:solidFill>
              </a:rPr>
              <a:t>navigate</a:t>
            </a:r>
            <a:r>
              <a:rPr spc="-114" dirty="0">
                <a:solidFill>
                  <a:srgbClr val="002060"/>
                </a:solidFill>
              </a:rPr>
              <a:t> </a:t>
            </a:r>
            <a:r>
              <a:rPr spc="-25" dirty="0">
                <a:solidFill>
                  <a:srgbClr val="002060"/>
                </a:solidFill>
              </a:rPr>
              <a:t>this</a:t>
            </a:r>
            <a:r>
              <a:rPr spc="-120" dirty="0">
                <a:solidFill>
                  <a:srgbClr val="002060"/>
                </a:solidFill>
              </a:rPr>
              <a:t> </a:t>
            </a:r>
            <a:r>
              <a:rPr spc="-80" dirty="0">
                <a:solidFill>
                  <a:srgbClr val="002060"/>
                </a:solidFill>
              </a:rPr>
              <a:t>ever-</a:t>
            </a:r>
            <a:r>
              <a:rPr spc="-10" dirty="0">
                <a:solidFill>
                  <a:srgbClr val="002060"/>
                </a:solidFill>
              </a:rPr>
              <a:t>changing terrain,</a:t>
            </a:r>
          </a:p>
          <a:p>
            <a:pPr marL="698500" marR="5080" indent="-228600">
              <a:lnSpc>
                <a:spcPct val="80000"/>
              </a:lnSpc>
              <a:spcBef>
                <a:spcPts val="509"/>
              </a:spcBef>
            </a:pPr>
            <a:r>
              <a:rPr sz="2200" spc="-2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  <a:r>
              <a:rPr sz="2200" spc="-840" dirty="0">
                <a:solidFill>
                  <a:srgbClr val="002060"/>
                </a:solidFill>
                <a:latin typeface="Courier New"/>
                <a:cs typeface="Courier New"/>
              </a:rPr>
              <a:t> 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keen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understanding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diverse</a:t>
            </a: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programming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languages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698500" marR="208279" indent="-228600">
              <a:lnSpc>
                <a:spcPct val="79100"/>
              </a:lnSpc>
              <a:spcBef>
                <a:spcPts val="505"/>
              </a:spcBef>
            </a:pPr>
            <a:r>
              <a:rPr sz="2200" spc="-2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  <a:r>
              <a:rPr sz="2200" spc="-835" dirty="0">
                <a:solidFill>
                  <a:srgbClr val="002060"/>
                </a:solidFill>
                <a:latin typeface="Courier New"/>
                <a:cs typeface="Courier Ne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database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systems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9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becomes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essential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5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to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meet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demands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modern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applications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698500" marR="1174750" indent="-228600">
              <a:lnSpc>
                <a:spcPct val="79100"/>
              </a:lnSpc>
              <a:spcBef>
                <a:spcPts val="530"/>
              </a:spcBef>
            </a:pPr>
            <a:r>
              <a:rPr sz="2200" spc="-20" dirty="0">
                <a:solidFill>
                  <a:srgbClr val="002060"/>
                </a:solidFill>
                <a:latin typeface="Courier New"/>
                <a:cs typeface="Courier New"/>
              </a:rPr>
              <a:t>o</a:t>
            </a:r>
            <a:r>
              <a:rPr sz="2200" spc="-835" dirty="0">
                <a:solidFill>
                  <a:srgbClr val="002060"/>
                </a:solidFill>
                <a:latin typeface="Courier New"/>
                <a:cs typeface="Courier New"/>
              </a:rPr>
              <a:t>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ensure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optimal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outcomes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software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development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projects.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966" y="2113902"/>
            <a:ext cx="3054362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17/19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APPENDIX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23028" y="2728468"/>
            <a:ext cx="4629785" cy="10680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114" dirty="0">
                <a:solidFill>
                  <a:srgbClr val="002060"/>
                </a:solidFill>
                <a:latin typeface="Trebuchet MS"/>
                <a:cs typeface="Trebuchet MS"/>
              </a:rPr>
              <a:t>A-</a:t>
            </a:r>
            <a:r>
              <a:rPr sz="28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002060"/>
                </a:solidFill>
                <a:latin typeface="Trebuchet MS"/>
                <a:cs typeface="Trebuchet MS"/>
              </a:rPr>
              <a:t>Job</a:t>
            </a:r>
            <a:r>
              <a:rPr sz="28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002060"/>
                </a:solidFill>
                <a:latin typeface="Trebuchet MS"/>
                <a:cs typeface="Trebuchet MS"/>
              </a:rPr>
              <a:t>Postings</a:t>
            </a:r>
            <a:r>
              <a:rPr sz="2800" spc="-1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Trebuchet MS"/>
                <a:cs typeface="Trebuchet MS"/>
              </a:rPr>
              <a:t>Chart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002060"/>
                </a:solidFill>
                <a:latin typeface="Trebuchet MS"/>
                <a:cs typeface="Trebuchet MS"/>
              </a:rPr>
              <a:t>B-</a:t>
            </a:r>
            <a:r>
              <a:rPr sz="2800" spc="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002060"/>
                </a:solidFill>
                <a:latin typeface="Trebuchet MS"/>
                <a:cs typeface="Trebuchet MS"/>
              </a:rPr>
              <a:t>Popular</a:t>
            </a:r>
            <a:r>
              <a:rPr sz="2800" spc="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002060"/>
                </a:solidFill>
                <a:latin typeface="Trebuchet MS"/>
                <a:cs typeface="Trebuchet MS"/>
              </a:rPr>
              <a:t>Languages</a:t>
            </a:r>
            <a:r>
              <a:rPr sz="2800" spc="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Trebuchet MS"/>
                <a:cs typeface="Trebuchet MS"/>
              </a:rPr>
              <a:t>Chart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856" y="1849818"/>
            <a:ext cx="3194579" cy="31945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18/19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308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dirty="0"/>
              <a:t>A-</a:t>
            </a:r>
            <a:r>
              <a:rPr spc="-5" dirty="0"/>
              <a:t> </a:t>
            </a:r>
            <a:r>
              <a:rPr dirty="0"/>
              <a:t>JOB</a:t>
            </a:r>
            <a:r>
              <a:rPr spc="-5" dirty="0"/>
              <a:t> </a:t>
            </a:r>
            <a:r>
              <a:rPr dirty="0"/>
              <a:t>POSTINGS</a:t>
            </a:r>
            <a:r>
              <a:rPr spc="-5" dirty="0"/>
              <a:t> </a:t>
            </a:r>
            <a:r>
              <a:rPr spc="-10" dirty="0"/>
              <a:t>CHART</a:t>
            </a:r>
          </a:p>
        </p:txBody>
      </p:sp>
      <p:sp>
        <p:nvSpPr>
          <p:cNvPr id="4" name="object 4"/>
          <p:cNvSpPr/>
          <p:nvPr/>
        </p:nvSpPr>
        <p:spPr>
          <a:xfrm>
            <a:off x="9215117" y="1878202"/>
            <a:ext cx="0" cy="4201160"/>
          </a:xfrm>
          <a:custGeom>
            <a:avLst/>
            <a:gdLst/>
            <a:ahLst/>
            <a:cxnLst/>
            <a:rect l="l" t="t" r="r" b="b"/>
            <a:pathLst>
              <a:path h="4201160">
                <a:moveTo>
                  <a:pt x="0" y="0"/>
                </a:moveTo>
                <a:lnTo>
                  <a:pt x="0" y="420092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236351" y="1878202"/>
            <a:ext cx="4411345" cy="4201160"/>
            <a:chOff x="4236351" y="1878202"/>
            <a:chExt cx="4411345" cy="4201160"/>
          </a:xfrm>
        </p:grpSpPr>
        <p:sp>
          <p:nvSpPr>
            <p:cNvPr id="6" name="object 6"/>
            <p:cNvSpPr/>
            <p:nvPr/>
          </p:nvSpPr>
          <p:spPr>
            <a:xfrm>
              <a:off x="5068821" y="1878202"/>
              <a:ext cx="3316604" cy="4201160"/>
            </a:xfrm>
            <a:custGeom>
              <a:avLst/>
              <a:gdLst/>
              <a:ahLst/>
              <a:cxnLst/>
              <a:rect l="l" t="t" r="r" b="b"/>
              <a:pathLst>
                <a:path w="3316604" h="4201160">
                  <a:moveTo>
                    <a:pt x="0" y="2206117"/>
                  </a:moveTo>
                  <a:lnTo>
                    <a:pt x="0" y="4200922"/>
                  </a:lnTo>
                </a:path>
                <a:path w="3316604" h="4201160">
                  <a:moveTo>
                    <a:pt x="0" y="1605661"/>
                  </a:moveTo>
                  <a:lnTo>
                    <a:pt x="0" y="1992757"/>
                  </a:lnTo>
                </a:path>
                <a:path w="3316604" h="4201160">
                  <a:moveTo>
                    <a:pt x="0" y="1005205"/>
                  </a:moveTo>
                  <a:lnTo>
                    <a:pt x="0" y="1395349"/>
                  </a:lnTo>
                </a:path>
                <a:path w="3316604" h="4201160">
                  <a:moveTo>
                    <a:pt x="0" y="407797"/>
                  </a:moveTo>
                  <a:lnTo>
                    <a:pt x="0" y="794893"/>
                  </a:lnTo>
                </a:path>
                <a:path w="3316604" h="4201160">
                  <a:moveTo>
                    <a:pt x="0" y="0"/>
                  </a:moveTo>
                  <a:lnTo>
                    <a:pt x="0" y="194437"/>
                  </a:lnTo>
                </a:path>
                <a:path w="3316604" h="4201160">
                  <a:moveTo>
                    <a:pt x="829053" y="407797"/>
                  </a:moveTo>
                  <a:lnTo>
                    <a:pt x="829053" y="794893"/>
                  </a:lnTo>
                </a:path>
                <a:path w="3316604" h="4201160">
                  <a:moveTo>
                    <a:pt x="829053" y="0"/>
                  </a:moveTo>
                  <a:lnTo>
                    <a:pt x="829053" y="194437"/>
                  </a:lnTo>
                </a:path>
                <a:path w="3316604" h="4201160">
                  <a:moveTo>
                    <a:pt x="829053" y="1005205"/>
                  </a:moveTo>
                  <a:lnTo>
                    <a:pt x="829053" y="1395349"/>
                  </a:lnTo>
                </a:path>
                <a:path w="3316604" h="4201160">
                  <a:moveTo>
                    <a:pt x="829053" y="1605661"/>
                  </a:moveTo>
                  <a:lnTo>
                    <a:pt x="829053" y="1992757"/>
                  </a:lnTo>
                </a:path>
                <a:path w="3316604" h="4201160">
                  <a:moveTo>
                    <a:pt x="829053" y="2206117"/>
                  </a:moveTo>
                  <a:lnTo>
                    <a:pt x="829053" y="4200922"/>
                  </a:lnTo>
                </a:path>
                <a:path w="3316604" h="4201160">
                  <a:moveTo>
                    <a:pt x="1658113" y="407797"/>
                  </a:moveTo>
                  <a:lnTo>
                    <a:pt x="1658113" y="794893"/>
                  </a:lnTo>
                </a:path>
                <a:path w="3316604" h="4201160">
                  <a:moveTo>
                    <a:pt x="1658113" y="0"/>
                  </a:moveTo>
                  <a:lnTo>
                    <a:pt x="1658113" y="194437"/>
                  </a:lnTo>
                </a:path>
                <a:path w="3316604" h="4201160">
                  <a:moveTo>
                    <a:pt x="1658113" y="1005205"/>
                  </a:moveTo>
                  <a:lnTo>
                    <a:pt x="1658113" y="1395349"/>
                  </a:lnTo>
                </a:path>
                <a:path w="3316604" h="4201160">
                  <a:moveTo>
                    <a:pt x="1658113" y="1605661"/>
                  </a:moveTo>
                  <a:lnTo>
                    <a:pt x="1658113" y="1992757"/>
                  </a:lnTo>
                </a:path>
                <a:path w="3316604" h="4201160">
                  <a:moveTo>
                    <a:pt x="1658113" y="2206117"/>
                  </a:moveTo>
                  <a:lnTo>
                    <a:pt x="1658113" y="4200922"/>
                  </a:lnTo>
                </a:path>
                <a:path w="3316604" h="4201160">
                  <a:moveTo>
                    <a:pt x="2487164" y="407797"/>
                  </a:moveTo>
                  <a:lnTo>
                    <a:pt x="2487164" y="4200922"/>
                  </a:lnTo>
                </a:path>
                <a:path w="3316604" h="4201160">
                  <a:moveTo>
                    <a:pt x="2487164" y="0"/>
                  </a:moveTo>
                  <a:lnTo>
                    <a:pt x="2487164" y="194437"/>
                  </a:lnTo>
                </a:path>
                <a:path w="3316604" h="4201160">
                  <a:moveTo>
                    <a:pt x="3316224" y="407797"/>
                  </a:moveTo>
                  <a:lnTo>
                    <a:pt x="3316224" y="4200922"/>
                  </a:lnTo>
                </a:path>
                <a:path w="3316604" h="4201160">
                  <a:moveTo>
                    <a:pt x="3316224" y="0"/>
                  </a:moveTo>
                  <a:lnTo>
                    <a:pt x="3316224" y="19443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41114" y="2072639"/>
              <a:ext cx="4406265" cy="3813175"/>
            </a:xfrm>
            <a:custGeom>
              <a:avLst/>
              <a:gdLst/>
              <a:ahLst/>
              <a:cxnLst/>
              <a:rect l="l" t="t" r="r" b="b"/>
              <a:pathLst>
                <a:path w="4406265" h="3813175">
                  <a:moveTo>
                    <a:pt x="358317" y="3599688"/>
                  </a:moveTo>
                  <a:lnTo>
                    <a:pt x="0" y="3599688"/>
                  </a:lnTo>
                  <a:lnTo>
                    <a:pt x="0" y="3813048"/>
                  </a:lnTo>
                  <a:lnTo>
                    <a:pt x="358317" y="3813048"/>
                  </a:lnTo>
                  <a:lnTo>
                    <a:pt x="358317" y="3599688"/>
                  </a:lnTo>
                  <a:close/>
                </a:path>
                <a:path w="4406265" h="3813175">
                  <a:moveTo>
                    <a:pt x="361365" y="2999232"/>
                  </a:moveTo>
                  <a:lnTo>
                    <a:pt x="0" y="2999232"/>
                  </a:lnTo>
                  <a:lnTo>
                    <a:pt x="0" y="3212592"/>
                  </a:lnTo>
                  <a:lnTo>
                    <a:pt x="361365" y="3212592"/>
                  </a:lnTo>
                  <a:lnTo>
                    <a:pt x="361365" y="2999232"/>
                  </a:lnTo>
                  <a:close/>
                </a:path>
                <a:path w="4406265" h="3813175">
                  <a:moveTo>
                    <a:pt x="532053" y="2398776"/>
                  </a:moveTo>
                  <a:lnTo>
                    <a:pt x="0" y="2398776"/>
                  </a:lnTo>
                  <a:lnTo>
                    <a:pt x="0" y="2612136"/>
                  </a:lnTo>
                  <a:lnTo>
                    <a:pt x="532053" y="2612136"/>
                  </a:lnTo>
                  <a:lnTo>
                    <a:pt x="532053" y="2398776"/>
                  </a:lnTo>
                  <a:close/>
                </a:path>
                <a:path w="4406265" h="3813175">
                  <a:moveTo>
                    <a:pt x="2674797" y="1798320"/>
                  </a:moveTo>
                  <a:lnTo>
                    <a:pt x="0" y="1798320"/>
                  </a:lnTo>
                  <a:lnTo>
                    <a:pt x="0" y="2011680"/>
                  </a:lnTo>
                  <a:lnTo>
                    <a:pt x="2674797" y="2011680"/>
                  </a:lnTo>
                  <a:lnTo>
                    <a:pt x="2674797" y="1798320"/>
                  </a:lnTo>
                  <a:close/>
                </a:path>
                <a:path w="4406265" h="3813175">
                  <a:moveTo>
                    <a:pt x="2796717" y="1200912"/>
                  </a:moveTo>
                  <a:lnTo>
                    <a:pt x="0" y="1200912"/>
                  </a:lnTo>
                  <a:lnTo>
                    <a:pt x="0" y="1411224"/>
                  </a:lnTo>
                  <a:lnTo>
                    <a:pt x="2796717" y="1411224"/>
                  </a:lnTo>
                  <a:lnTo>
                    <a:pt x="2796717" y="1200912"/>
                  </a:lnTo>
                  <a:close/>
                </a:path>
                <a:path w="4406265" h="3813175">
                  <a:moveTo>
                    <a:pt x="3269157" y="600456"/>
                  </a:moveTo>
                  <a:lnTo>
                    <a:pt x="0" y="600456"/>
                  </a:lnTo>
                  <a:lnTo>
                    <a:pt x="0" y="810768"/>
                  </a:lnTo>
                  <a:lnTo>
                    <a:pt x="3269157" y="810768"/>
                  </a:lnTo>
                  <a:lnTo>
                    <a:pt x="3269157" y="600456"/>
                  </a:lnTo>
                  <a:close/>
                </a:path>
                <a:path w="4406265" h="3813175">
                  <a:moveTo>
                    <a:pt x="4406062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4406062" y="213360"/>
                  </a:lnTo>
                  <a:lnTo>
                    <a:pt x="4406062" y="0"/>
                  </a:lnTo>
                  <a:close/>
                </a:path>
              </a:pathLst>
            </a:custGeom>
            <a:solidFill>
              <a:srgbClr val="36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41114" y="1878202"/>
              <a:ext cx="0" cy="4201160"/>
            </a:xfrm>
            <a:custGeom>
              <a:avLst/>
              <a:gdLst/>
              <a:ahLst/>
              <a:cxnLst/>
              <a:rect l="l" t="t" r="r" b="b"/>
              <a:pathLst>
                <a:path h="4201160">
                  <a:moveTo>
                    <a:pt x="0" y="0"/>
                  </a:moveTo>
                  <a:lnTo>
                    <a:pt x="1" y="420092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11590" y="2088387"/>
            <a:ext cx="283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04040"/>
                </a:solidFill>
                <a:latin typeface="Carlito"/>
                <a:cs typeface="Carlito"/>
              </a:rPr>
              <a:t>5316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5029" y="2688843"/>
            <a:ext cx="283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04040"/>
                </a:solidFill>
                <a:latin typeface="Carlito"/>
                <a:cs typeface="Carlito"/>
              </a:rPr>
              <a:t>3945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2487" y="3289300"/>
            <a:ext cx="283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04040"/>
                </a:solidFill>
                <a:latin typeface="Carlito"/>
                <a:cs typeface="Carlito"/>
              </a:rPr>
              <a:t>3375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78967" y="3889755"/>
            <a:ext cx="283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404040"/>
                </a:solidFill>
                <a:latin typeface="Carlito"/>
                <a:cs typeface="Carlito"/>
              </a:rPr>
              <a:t>3226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5169" y="4487164"/>
            <a:ext cx="219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404040"/>
                </a:solidFill>
                <a:latin typeface="Carlito"/>
                <a:cs typeface="Carlito"/>
              </a:rPr>
              <a:t>640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5230" y="5087620"/>
            <a:ext cx="219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404040"/>
                </a:solidFill>
                <a:latin typeface="Carlito"/>
                <a:cs typeface="Carlito"/>
              </a:rPr>
              <a:t>435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4405" y="5688075"/>
            <a:ext cx="2190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404040"/>
                </a:solidFill>
                <a:latin typeface="Carlito"/>
                <a:cs typeface="Carlito"/>
              </a:rPr>
              <a:t>434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3019" y="1572768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595959"/>
                </a:solidFill>
                <a:latin typeface="Carlito"/>
                <a:cs typeface="Carlito"/>
              </a:rPr>
              <a:t>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5814" y="1572768"/>
            <a:ext cx="31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Carlito"/>
                <a:cs typeface="Carlito"/>
              </a:rPr>
              <a:t>1000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44806" y="1572768"/>
            <a:ext cx="31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Carlito"/>
                <a:cs typeface="Carlito"/>
              </a:rPr>
              <a:t>2000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73811" y="1572768"/>
            <a:ext cx="31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Carlito"/>
                <a:cs typeface="Carlito"/>
              </a:rPr>
              <a:t>3000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02817" y="1572768"/>
            <a:ext cx="31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Carlito"/>
                <a:cs typeface="Carlito"/>
              </a:rPr>
              <a:t>4000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31809" y="1572768"/>
            <a:ext cx="31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Carlito"/>
                <a:cs typeface="Carlito"/>
              </a:rPr>
              <a:t>5000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60815" y="1572768"/>
            <a:ext cx="31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Carlito"/>
                <a:cs typeface="Carlito"/>
              </a:rPr>
              <a:t>6000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65272" y="2018283"/>
            <a:ext cx="1302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Washington</a:t>
            </a:r>
            <a:r>
              <a:rPr sz="1600" spc="-3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595959"/>
                </a:solidFill>
                <a:latin typeface="Carlito"/>
                <a:cs typeface="Carlito"/>
              </a:rPr>
              <a:t>DC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52977" y="2618739"/>
            <a:ext cx="614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Detroit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64280" y="3219195"/>
            <a:ext cx="596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Seattle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46983" y="3819651"/>
            <a:ext cx="816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New</a:t>
            </a:r>
            <a:r>
              <a:rPr sz="16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595959"/>
                </a:solidFill>
                <a:latin typeface="Carlito"/>
                <a:cs typeface="Carlito"/>
              </a:rPr>
              <a:t>York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3628" y="4420107"/>
            <a:ext cx="993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Los</a:t>
            </a:r>
            <a:r>
              <a:rPr sz="1600" spc="-3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Angeles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23133" y="5020563"/>
            <a:ext cx="1136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San</a:t>
            </a: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 Francisco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4636" y="5617971"/>
            <a:ext cx="551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Austin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1/19</a:t>
            </a:r>
            <a:endParaRPr sz="1000">
              <a:latin typeface="Oxygen-Sans"/>
              <a:cs typeface="Oxygen-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023872"/>
            <a:ext cx="3200400" cy="31973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2666" y="378458"/>
            <a:ext cx="8359908" cy="800732"/>
          </a:xfrm>
          <a:prstGeom prst="rect">
            <a:avLst/>
          </a:prstGeom>
        </p:spPr>
        <p:txBody>
          <a:bodyPr vert="horz" wrap="square" lIns="0" tIns="183388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95188" y="1707387"/>
            <a:ext cx="3081655" cy="433965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Executive</a:t>
            </a:r>
            <a:r>
              <a:rPr sz="2200" spc="1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Summary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0665" indent="-22796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9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Introduction</a:t>
            </a: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2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Methodology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0665" indent="-227965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Results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697865" lvl="1" indent="-22796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Visualization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229" dirty="0">
                <a:solidFill>
                  <a:srgbClr val="002060"/>
                </a:solidFill>
                <a:latin typeface="Trebuchet MS"/>
                <a:cs typeface="Trebuchet MS"/>
              </a:rPr>
              <a:t>–</a:t>
            </a:r>
            <a:r>
              <a:rPr sz="18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Charts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Dashboard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Discussion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697865" lvl="1" indent="-227965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Findings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150" dirty="0">
                <a:solidFill>
                  <a:srgbClr val="002060"/>
                </a:solidFill>
                <a:latin typeface="Trebuchet MS"/>
                <a:cs typeface="Trebuchet MS"/>
              </a:rPr>
              <a:t>&amp;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Implications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Conclusion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0665" indent="-2279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2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Appendix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86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19/19</a:t>
            </a:r>
            <a:endParaRPr sz="1000">
              <a:latin typeface="Oxygen-Sans"/>
              <a:cs typeface="Oxygen-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57600" y="1789607"/>
            <a:ext cx="5570220" cy="4305300"/>
            <a:chOff x="3357600" y="1789607"/>
            <a:chExt cx="5570220" cy="4305300"/>
          </a:xfrm>
        </p:grpSpPr>
        <p:sp>
          <p:nvSpPr>
            <p:cNvPr id="4" name="object 4"/>
            <p:cNvSpPr/>
            <p:nvPr/>
          </p:nvSpPr>
          <p:spPr>
            <a:xfrm>
              <a:off x="4187957" y="1789607"/>
              <a:ext cx="4124325" cy="4305300"/>
            </a:xfrm>
            <a:custGeom>
              <a:avLst/>
              <a:gdLst/>
              <a:ahLst/>
              <a:cxnLst/>
              <a:rect l="l" t="t" r="r" b="b"/>
              <a:pathLst>
                <a:path w="4124325" h="4305300">
                  <a:moveTo>
                    <a:pt x="0" y="603072"/>
                  </a:moveTo>
                  <a:lnTo>
                    <a:pt x="0" y="4304802"/>
                  </a:lnTo>
                </a:path>
                <a:path w="4124325" h="4305300">
                  <a:moveTo>
                    <a:pt x="0" y="243408"/>
                  </a:moveTo>
                  <a:lnTo>
                    <a:pt x="0" y="475056"/>
                  </a:lnTo>
                </a:path>
                <a:path w="4124325" h="4305300">
                  <a:moveTo>
                    <a:pt x="0" y="0"/>
                  </a:moveTo>
                  <a:lnTo>
                    <a:pt x="0" y="115392"/>
                  </a:lnTo>
                </a:path>
                <a:path w="4124325" h="4305300">
                  <a:moveTo>
                    <a:pt x="822956" y="243408"/>
                  </a:moveTo>
                  <a:lnTo>
                    <a:pt x="822956" y="4304802"/>
                  </a:lnTo>
                </a:path>
                <a:path w="4124325" h="4305300">
                  <a:moveTo>
                    <a:pt x="822956" y="0"/>
                  </a:moveTo>
                  <a:lnTo>
                    <a:pt x="822956" y="115392"/>
                  </a:lnTo>
                </a:path>
                <a:path w="4124325" h="4305300">
                  <a:moveTo>
                    <a:pt x="1648966" y="243408"/>
                  </a:moveTo>
                  <a:lnTo>
                    <a:pt x="1648966" y="4304802"/>
                  </a:lnTo>
                </a:path>
                <a:path w="4124325" h="4305300">
                  <a:moveTo>
                    <a:pt x="1648966" y="0"/>
                  </a:moveTo>
                  <a:lnTo>
                    <a:pt x="1648966" y="115392"/>
                  </a:lnTo>
                </a:path>
                <a:path w="4124325" h="4305300">
                  <a:moveTo>
                    <a:pt x="2474977" y="243408"/>
                  </a:moveTo>
                  <a:lnTo>
                    <a:pt x="2474977" y="4304802"/>
                  </a:lnTo>
                </a:path>
                <a:path w="4124325" h="4305300">
                  <a:moveTo>
                    <a:pt x="2474977" y="0"/>
                  </a:moveTo>
                  <a:lnTo>
                    <a:pt x="2474977" y="115392"/>
                  </a:lnTo>
                </a:path>
                <a:path w="4124325" h="4305300">
                  <a:moveTo>
                    <a:pt x="3297937" y="243408"/>
                  </a:moveTo>
                  <a:lnTo>
                    <a:pt x="3297937" y="4304802"/>
                  </a:lnTo>
                </a:path>
                <a:path w="4124325" h="4305300">
                  <a:moveTo>
                    <a:pt x="3297937" y="0"/>
                  </a:moveTo>
                  <a:lnTo>
                    <a:pt x="3297937" y="115392"/>
                  </a:lnTo>
                </a:path>
                <a:path w="4124325" h="4305300">
                  <a:moveTo>
                    <a:pt x="4123948" y="243408"/>
                  </a:moveTo>
                  <a:lnTo>
                    <a:pt x="4123948" y="4304802"/>
                  </a:lnTo>
                </a:path>
                <a:path w="4124325" h="4305300">
                  <a:moveTo>
                    <a:pt x="4123948" y="0"/>
                  </a:moveTo>
                  <a:lnTo>
                    <a:pt x="4123948" y="11539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62350" y="1904999"/>
              <a:ext cx="5565775" cy="3716020"/>
            </a:xfrm>
            <a:custGeom>
              <a:avLst/>
              <a:gdLst/>
              <a:ahLst/>
              <a:cxnLst/>
              <a:rect l="l" t="t" r="r" b="b"/>
              <a:pathLst>
                <a:path w="5565775" h="3716020">
                  <a:moveTo>
                    <a:pt x="2641" y="3587496"/>
                  </a:moveTo>
                  <a:lnTo>
                    <a:pt x="0" y="3587496"/>
                  </a:lnTo>
                  <a:lnTo>
                    <a:pt x="0" y="3715512"/>
                  </a:lnTo>
                  <a:lnTo>
                    <a:pt x="2641" y="3715512"/>
                  </a:lnTo>
                  <a:lnTo>
                    <a:pt x="2641" y="3587496"/>
                  </a:lnTo>
                  <a:close/>
                </a:path>
                <a:path w="5565775" h="3716020">
                  <a:moveTo>
                    <a:pt x="14833" y="3227832"/>
                  </a:moveTo>
                  <a:lnTo>
                    <a:pt x="0" y="3227832"/>
                  </a:lnTo>
                  <a:lnTo>
                    <a:pt x="0" y="3355848"/>
                  </a:lnTo>
                  <a:lnTo>
                    <a:pt x="14833" y="3355848"/>
                  </a:lnTo>
                  <a:lnTo>
                    <a:pt x="14833" y="3227832"/>
                  </a:lnTo>
                  <a:close/>
                </a:path>
                <a:path w="5565775" h="3716020">
                  <a:moveTo>
                    <a:pt x="72745" y="2871216"/>
                  </a:moveTo>
                  <a:lnTo>
                    <a:pt x="0" y="2871216"/>
                  </a:lnTo>
                  <a:lnTo>
                    <a:pt x="0" y="2996184"/>
                  </a:lnTo>
                  <a:lnTo>
                    <a:pt x="72745" y="2996184"/>
                  </a:lnTo>
                  <a:lnTo>
                    <a:pt x="72745" y="2871216"/>
                  </a:lnTo>
                  <a:close/>
                </a:path>
                <a:path w="5565775" h="3716020">
                  <a:moveTo>
                    <a:pt x="103225" y="2511552"/>
                  </a:moveTo>
                  <a:lnTo>
                    <a:pt x="0" y="2511552"/>
                  </a:lnTo>
                  <a:lnTo>
                    <a:pt x="0" y="2639568"/>
                  </a:lnTo>
                  <a:lnTo>
                    <a:pt x="103225" y="2639568"/>
                  </a:lnTo>
                  <a:lnTo>
                    <a:pt x="103225" y="2511552"/>
                  </a:lnTo>
                  <a:close/>
                </a:path>
                <a:path w="5565775" h="3716020">
                  <a:moveTo>
                    <a:pt x="124561" y="2151888"/>
                  </a:moveTo>
                  <a:lnTo>
                    <a:pt x="0" y="2151888"/>
                  </a:lnTo>
                  <a:lnTo>
                    <a:pt x="0" y="2279904"/>
                  </a:lnTo>
                  <a:lnTo>
                    <a:pt x="124561" y="2279904"/>
                  </a:lnTo>
                  <a:lnTo>
                    <a:pt x="124561" y="2151888"/>
                  </a:lnTo>
                  <a:close/>
                </a:path>
                <a:path w="5565775" h="3716020">
                  <a:moveTo>
                    <a:pt x="136753" y="1795272"/>
                  </a:moveTo>
                  <a:lnTo>
                    <a:pt x="0" y="1795272"/>
                  </a:lnTo>
                  <a:lnTo>
                    <a:pt x="0" y="1920240"/>
                  </a:lnTo>
                  <a:lnTo>
                    <a:pt x="136753" y="1920240"/>
                  </a:lnTo>
                  <a:lnTo>
                    <a:pt x="136753" y="1795272"/>
                  </a:lnTo>
                  <a:close/>
                </a:path>
                <a:path w="5565775" h="3716020">
                  <a:moveTo>
                    <a:pt x="145897" y="1435608"/>
                  </a:moveTo>
                  <a:lnTo>
                    <a:pt x="0" y="1435608"/>
                  </a:lnTo>
                  <a:lnTo>
                    <a:pt x="0" y="1563624"/>
                  </a:lnTo>
                  <a:lnTo>
                    <a:pt x="145897" y="1563624"/>
                  </a:lnTo>
                  <a:lnTo>
                    <a:pt x="145897" y="1435608"/>
                  </a:lnTo>
                  <a:close/>
                </a:path>
                <a:path w="5565775" h="3716020">
                  <a:moveTo>
                    <a:pt x="322681" y="1075944"/>
                  </a:moveTo>
                  <a:lnTo>
                    <a:pt x="0" y="1075944"/>
                  </a:lnTo>
                  <a:lnTo>
                    <a:pt x="0" y="1203960"/>
                  </a:lnTo>
                  <a:lnTo>
                    <a:pt x="322681" y="1203960"/>
                  </a:lnTo>
                  <a:lnTo>
                    <a:pt x="322681" y="1075944"/>
                  </a:lnTo>
                  <a:close/>
                </a:path>
                <a:path w="5565775" h="3716020">
                  <a:moveTo>
                    <a:pt x="484225" y="719328"/>
                  </a:moveTo>
                  <a:lnTo>
                    <a:pt x="0" y="719328"/>
                  </a:lnTo>
                  <a:lnTo>
                    <a:pt x="0" y="844296"/>
                  </a:lnTo>
                  <a:lnTo>
                    <a:pt x="484225" y="844296"/>
                  </a:lnTo>
                  <a:lnTo>
                    <a:pt x="484225" y="719328"/>
                  </a:lnTo>
                  <a:close/>
                </a:path>
                <a:path w="5565775" h="3716020">
                  <a:moveTo>
                    <a:pt x="1075537" y="359664"/>
                  </a:moveTo>
                  <a:lnTo>
                    <a:pt x="0" y="359664"/>
                  </a:lnTo>
                  <a:lnTo>
                    <a:pt x="0" y="487680"/>
                  </a:lnTo>
                  <a:lnTo>
                    <a:pt x="1075537" y="487680"/>
                  </a:lnTo>
                  <a:lnTo>
                    <a:pt x="1075537" y="359664"/>
                  </a:lnTo>
                  <a:close/>
                </a:path>
                <a:path w="5565775" h="3716020">
                  <a:moveTo>
                    <a:pt x="5565241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5565241" y="128016"/>
                  </a:lnTo>
                  <a:lnTo>
                    <a:pt x="5565241" y="0"/>
                  </a:lnTo>
                  <a:close/>
                </a:path>
              </a:pathLst>
            </a:custGeom>
            <a:solidFill>
              <a:srgbClr val="366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62362" y="1789607"/>
              <a:ext cx="0" cy="4305300"/>
            </a:xfrm>
            <a:custGeom>
              <a:avLst/>
              <a:gdLst/>
              <a:ahLst/>
              <a:cxnLst/>
              <a:rect l="l" t="t" r="r" b="b"/>
              <a:pathLst>
                <a:path h="4305300">
                  <a:moveTo>
                    <a:pt x="0" y="0"/>
                  </a:moveTo>
                  <a:lnTo>
                    <a:pt x="1" y="430480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134866" y="1789607"/>
            <a:ext cx="0" cy="430530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0"/>
                </a:moveTo>
                <a:lnTo>
                  <a:pt x="0" y="430480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60496" y="1789607"/>
            <a:ext cx="0" cy="4305300"/>
          </a:xfrm>
          <a:custGeom>
            <a:avLst/>
            <a:gdLst/>
            <a:ahLst/>
            <a:cxnLst/>
            <a:rect l="l" t="t" r="r" b="b"/>
            <a:pathLst>
              <a:path h="4305300">
                <a:moveTo>
                  <a:pt x="0" y="0"/>
                </a:moveTo>
                <a:lnTo>
                  <a:pt x="0" y="430480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92196" y="1887728"/>
            <a:ext cx="3155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404040"/>
                </a:solidFill>
                <a:latin typeface="Carlito"/>
                <a:cs typeface="Carlito"/>
              </a:rPr>
              <a:t>13498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1769" y="2244344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404040"/>
                </a:solidFill>
                <a:latin typeface="Carlito"/>
                <a:cs typeface="Carlito"/>
              </a:rPr>
              <a:t>2609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09580" y="2604008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404040"/>
                </a:solidFill>
                <a:latin typeface="Carlito"/>
                <a:cs typeface="Carlito"/>
              </a:rPr>
              <a:t>1173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9166" y="2963671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784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2255" y="3320288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355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63175" y="3679952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333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1631" y="4039616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305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28948" y="4396232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250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97618" y="4755895"/>
            <a:ext cx="199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174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9464" y="5115559"/>
            <a:ext cx="1416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04040"/>
                </a:solidFill>
                <a:latin typeface="Carlito"/>
                <a:cs typeface="Carlito"/>
              </a:rPr>
              <a:t>33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5850" y="5831840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17468" y="1521459"/>
            <a:ext cx="51631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0410" algn="l"/>
                <a:tab pos="1565275" algn="l"/>
                <a:tab pos="2390140" algn="l"/>
                <a:tab pos="3215005" algn="l"/>
                <a:tab pos="4007485" algn="l"/>
                <a:tab pos="4832350" algn="l"/>
              </a:tabLst>
            </a:pPr>
            <a:r>
              <a:rPr sz="1000" spc="-50" dirty="0">
                <a:solidFill>
                  <a:srgbClr val="595959"/>
                </a:solidFill>
                <a:latin typeface="Carlito"/>
                <a:cs typeface="Carlito"/>
              </a:rPr>
              <a:t>0</a:t>
            </a:r>
            <a:r>
              <a:rPr sz="10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000" spc="-20" dirty="0">
                <a:solidFill>
                  <a:srgbClr val="595959"/>
                </a:solidFill>
                <a:latin typeface="Carlito"/>
                <a:cs typeface="Carlito"/>
              </a:rPr>
              <a:t>2000</a:t>
            </a:r>
            <a:r>
              <a:rPr sz="10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000" spc="-20" dirty="0">
                <a:solidFill>
                  <a:srgbClr val="595959"/>
                </a:solidFill>
                <a:latin typeface="Carlito"/>
                <a:cs typeface="Carlito"/>
              </a:rPr>
              <a:t>4000</a:t>
            </a:r>
            <a:r>
              <a:rPr sz="10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000" spc="-20" dirty="0">
                <a:solidFill>
                  <a:srgbClr val="595959"/>
                </a:solidFill>
                <a:latin typeface="Carlito"/>
                <a:cs typeface="Carlito"/>
              </a:rPr>
              <a:t>6000</a:t>
            </a:r>
            <a:r>
              <a:rPr sz="10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000" spc="-20" dirty="0">
                <a:solidFill>
                  <a:srgbClr val="595959"/>
                </a:solidFill>
                <a:latin typeface="Carlito"/>
                <a:cs typeface="Carlito"/>
              </a:rPr>
              <a:t>8000</a:t>
            </a:r>
            <a:r>
              <a:rPr sz="10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000" spc="-10" dirty="0">
                <a:solidFill>
                  <a:srgbClr val="595959"/>
                </a:solidFill>
                <a:latin typeface="Carlito"/>
                <a:cs typeface="Carlito"/>
              </a:rPr>
              <a:t>10000</a:t>
            </a:r>
            <a:r>
              <a:rPr sz="10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000" spc="-10" dirty="0">
                <a:solidFill>
                  <a:srgbClr val="595959"/>
                </a:solidFill>
                <a:latin typeface="Carlito"/>
                <a:cs typeface="Carlito"/>
              </a:rPr>
              <a:t>12000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62046" y="1521459"/>
            <a:ext cx="342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595959"/>
                </a:solidFill>
                <a:latin typeface="Carlito"/>
                <a:cs typeface="Carlito"/>
              </a:rPr>
              <a:t>14000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86810" y="1521459"/>
            <a:ext cx="342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595959"/>
                </a:solidFill>
                <a:latin typeface="Carlito"/>
                <a:cs typeface="Carlito"/>
              </a:rPr>
              <a:t>16000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05063" y="1692147"/>
            <a:ext cx="1566545" cy="433260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R="389255" algn="r">
              <a:lnSpc>
                <a:spcPct val="100000"/>
              </a:lnSpc>
              <a:spcBef>
                <a:spcPts val="1010"/>
              </a:spcBef>
            </a:pPr>
            <a:r>
              <a:rPr sz="1600" spc="-50" dirty="0">
                <a:solidFill>
                  <a:srgbClr val="595959"/>
                </a:solidFill>
                <a:latin typeface="Carlito"/>
                <a:cs typeface="Carlito"/>
              </a:rPr>
              <a:t>C</a:t>
            </a:r>
            <a:endParaRPr sz="1600">
              <a:latin typeface="Carlito"/>
              <a:cs typeface="Carlito"/>
            </a:endParaRPr>
          </a:p>
          <a:p>
            <a:pPr marL="345440" marR="385445" indent="471170" algn="r">
              <a:lnSpc>
                <a:spcPct val="147100"/>
              </a:lnSpc>
              <a:spcBef>
                <a:spcPts val="10"/>
              </a:spcBef>
            </a:pPr>
            <a:r>
              <a:rPr sz="1600" spc="-20" dirty="0">
                <a:solidFill>
                  <a:srgbClr val="595959"/>
                </a:solidFill>
                <a:latin typeface="Carlito"/>
                <a:cs typeface="Carlito"/>
              </a:rPr>
              <a:t>Java </a:t>
            </a: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Python Oracle JavaScript</a:t>
            </a:r>
            <a:endParaRPr sz="1600">
              <a:latin typeface="Carlito"/>
              <a:cs typeface="Carlito"/>
            </a:endParaRPr>
          </a:p>
          <a:p>
            <a:pPr marL="857885" marR="377190" indent="100965" algn="r">
              <a:lnSpc>
                <a:spcPct val="147500"/>
              </a:lnSpc>
            </a:pPr>
            <a:r>
              <a:rPr sz="1600" spc="-25" dirty="0">
                <a:solidFill>
                  <a:srgbClr val="595959"/>
                </a:solidFill>
                <a:latin typeface="Carlito"/>
                <a:cs typeface="Carlito"/>
              </a:rPr>
              <a:t>C# C++</a:t>
            </a:r>
            <a:endParaRPr sz="1600">
              <a:latin typeface="Carlito"/>
              <a:cs typeface="Carlito"/>
            </a:endParaRPr>
          </a:p>
          <a:p>
            <a:pPr marL="342265" marR="382905" indent="-64769" algn="r">
              <a:lnSpc>
                <a:spcPts val="2830"/>
              </a:lnSpc>
              <a:spcBef>
                <a:spcPts val="220"/>
              </a:spcBef>
            </a:pP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SQL</a:t>
            </a:r>
            <a:r>
              <a:rPr sz="1600" spc="-75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Server MongoDB</a:t>
            </a:r>
            <a:endParaRPr sz="1600">
              <a:latin typeface="Carlito"/>
              <a:cs typeface="Carlito"/>
            </a:endParaRPr>
          </a:p>
          <a:p>
            <a:pPr marL="225425" marR="5080" indent="521970">
              <a:lnSpc>
                <a:spcPts val="2810"/>
              </a:lnSpc>
              <a:spcBef>
                <a:spcPts val="20"/>
              </a:spcBef>
              <a:tabLst>
                <a:tab pos="1437005" algn="l"/>
              </a:tabLst>
            </a:pPr>
            <a:r>
              <a:rPr sz="1600" spc="-20" dirty="0">
                <a:solidFill>
                  <a:srgbClr val="595959"/>
                </a:solidFill>
                <a:latin typeface="Carlito"/>
                <a:cs typeface="Carlito"/>
              </a:rPr>
              <a:t>Scala </a:t>
            </a: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PostgreSQL</a:t>
            </a: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	</a:t>
            </a:r>
            <a:r>
              <a:rPr sz="1350" spc="-37" baseline="3086" dirty="0">
                <a:solidFill>
                  <a:srgbClr val="404040"/>
                </a:solidFill>
                <a:latin typeface="Carlito"/>
                <a:cs typeface="Carlito"/>
              </a:rPr>
              <a:t>10</a:t>
            </a:r>
            <a:endParaRPr sz="1350" baseline="3086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600" dirty="0">
                <a:solidFill>
                  <a:srgbClr val="595959"/>
                </a:solidFill>
                <a:latin typeface="Carlito"/>
                <a:cs typeface="Carlito"/>
              </a:rPr>
              <a:t>MySQL</a:t>
            </a:r>
            <a:r>
              <a:rPr sz="1600" spc="-70" dirty="0">
                <a:solidFill>
                  <a:srgbClr val="595959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595959"/>
                </a:solidFill>
                <a:latin typeface="Carlito"/>
                <a:cs typeface="Carlito"/>
              </a:rPr>
              <a:t>Server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308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dirty="0"/>
              <a:t>B-</a:t>
            </a:r>
            <a:r>
              <a:rPr spc="-5" dirty="0"/>
              <a:t> </a:t>
            </a:r>
            <a:r>
              <a:rPr dirty="0"/>
              <a:t>POPULAR</a:t>
            </a:r>
            <a:r>
              <a:rPr spc="-5" dirty="0"/>
              <a:t> </a:t>
            </a:r>
            <a:r>
              <a:rPr dirty="0"/>
              <a:t>LANGUAGES</a:t>
            </a:r>
            <a:r>
              <a:rPr spc="-5" dirty="0"/>
              <a:t> </a:t>
            </a:r>
            <a:r>
              <a:rPr spc="-10" dirty="0"/>
              <a:t>CHART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2/19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88832"/>
            <a:ext cx="8359908" cy="973328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EXECUTIVE</a:t>
            </a:r>
            <a:r>
              <a:rPr spc="-5" dirty="0"/>
              <a:t> </a:t>
            </a:r>
            <a:r>
              <a:rPr spc="-1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1000" y="1524000"/>
            <a:ext cx="6555105" cy="4662174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1900" b="1" spc="-45" dirty="0">
                <a:solidFill>
                  <a:srgbClr val="002060"/>
                </a:solidFill>
                <a:latin typeface="Trebuchet MS"/>
                <a:cs typeface="Trebuchet MS"/>
              </a:rPr>
              <a:t>Top</a:t>
            </a:r>
            <a:r>
              <a:rPr sz="1900" b="1" spc="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002060"/>
                </a:solidFill>
                <a:latin typeface="Trebuchet MS"/>
                <a:cs typeface="Trebuchet MS"/>
              </a:rPr>
              <a:t>programming</a:t>
            </a:r>
            <a:r>
              <a:rPr sz="1900" b="1" spc="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002060"/>
                </a:solidFill>
                <a:latin typeface="Trebuchet MS"/>
                <a:cs typeface="Trebuchet MS"/>
              </a:rPr>
              <a:t>languages</a:t>
            </a:r>
            <a:r>
              <a:rPr sz="1900" b="1" spc="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900" b="1" spc="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002060"/>
                </a:solidFill>
                <a:latin typeface="Trebuchet MS"/>
                <a:cs typeface="Trebuchet MS"/>
              </a:rPr>
              <a:t>demand:</a:t>
            </a:r>
            <a:endParaRPr sz="19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spc="-30" dirty="0">
                <a:solidFill>
                  <a:srgbClr val="002060"/>
                </a:solidFill>
                <a:latin typeface="Trebuchet MS"/>
                <a:cs typeface="Trebuchet MS"/>
              </a:rPr>
              <a:t>JavaScript,</a:t>
            </a:r>
            <a:r>
              <a:rPr sz="1500" b="1" spc="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HTML/CSS,</a:t>
            </a:r>
            <a:r>
              <a:rPr sz="1500" b="1" spc="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002060"/>
                </a:solidFill>
                <a:latin typeface="Trebuchet MS"/>
                <a:cs typeface="Trebuchet MS"/>
              </a:rPr>
              <a:t>SQL,</a:t>
            </a:r>
            <a:r>
              <a:rPr sz="1500" b="1" spc="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Bash/Shell/PowerShell,</a:t>
            </a:r>
            <a:r>
              <a:rPr sz="1500" b="1" spc="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002060"/>
                </a:solidFill>
                <a:latin typeface="Trebuchet MS"/>
                <a:cs typeface="Trebuchet MS"/>
              </a:rPr>
              <a:t>Python</a:t>
            </a:r>
            <a:endParaRPr sz="15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</a:tabLst>
            </a:pPr>
            <a:r>
              <a:rPr sz="1900" b="1" spc="-45" dirty="0">
                <a:solidFill>
                  <a:srgbClr val="002060"/>
                </a:solidFill>
                <a:latin typeface="Trebuchet MS"/>
                <a:cs typeface="Trebuchet MS"/>
              </a:rPr>
              <a:t>Top</a:t>
            </a:r>
            <a:r>
              <a:rPr sz="1900" b="1" spc="-1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20" dirty="0">
                <a:solidFill>
                  <a:srgbClr val="002060"/>
                </a:solidFill>
                <a:latin typeface="Trebuchet MS"/>
                <a:cs typeface="Trebuchet MS"/>
              </a:rPr>
              <a:t>database</a:t>
            </a:r>
            <a:r>
              <a:rPr sz="1900" b="1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35" dirty="0">
                <a:solidFill>
                  <a:srgbClr val="002060"/>
                </a:solidFill>
                <a:latin typeface="Trebuchet MS"/>
                <a:cs typeface="Trebuchet MS"/>
              </a:rPr>
              <a:t>skills</a:t>
            </a:r>
            <a:r>
              <a:rPr sz="1900" b="1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900" b="1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002060"/>
                </a:solidFill>
                <a:latin typeface="Trebuchet MS"/>
                <a:cs typeface="Trebuchet MS"/>
              </a:rPr>
              <a:t>demand:</a:t>
            </a:r>
            <a:endParaRPr sz="19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spc="160" dirty="0">
                <a:solidFill>
                  <a:srgbClr val="002060"/>
                </a:solidFill>
                <a:latin typeface="Trebuchet MS"/>
                <a:cs typeface="Trebuchet MS"/>
              </a:rPr>
              <a:t>My</a:t>
            </a:r>
            <a:r>
              <a:rPr sz="1500" b="1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SQL,</a:t>
            </a:r>
            <a:r>
              <a:rPr sz="1500" b="1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Microsoft</a:t>
            </a:r>
            <a:r>
              <a:rPr sz="1500" b="1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SQL</a:t>
            </a:r>
            <a:r>
              <a:rPr sz="1500" b="1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50" dirty="0">
                <a:solidFill>
                  <a:srgbClr val="002060"/>
                </a:solidFill>
                <a:latin typeface="Trebuchet MS"/>
                <a:cs typeface="Trebuchet MS"/>
              </a:rPr>
              <a:t>Server,</a:t>
            </a:r>
            <a:r>
              <a:rPr sz="1500" b="1" spc="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Postgre</a:t>
            </a:r>
            <a:r>
              <a:rPr sz="1500" b="1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SQL,</a:t>
            </a:r>
            <a:r>
              <a:rPr sz="1500" b="1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002060"/>
                </a:solidFill>
                <a:latin typeface="Trebuchet MS"/>
                <a:cs typeface="Trebuchet MS"/>
              </a:rPr>
              <a:t>SQLite,</a:t>
            </a:r>
            <a:r>
              <a:rPr sz="1500" b="1" spc="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110" dirty="0">
                <a:solidFill>
                  <a:srgbClr val="002060"/>
                </a:solidFill>
                <a:latin typeface="Trebuchet MS"/>
                <a:cs typeface="Trebuchet MS"/>
              </a:rPr>
              <a:t>MongoDB</a:t>
            </a:r>
            <a:endParaRPr sz="15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</a:tabLst>
            </a:pPr>
            <a:r>
              <a:rPr sz="1900" b="1" spc="-20" dirty="0">
                <a:solidFill>
                  <a:srgbClr val="002060"/>
                </a:solidFill>
                <a:latin typeface="Trebuchet MS"/>
                <a:cs typeface="Trebuchet MS"/>
              </a:rPr>
              <a:t>Popular</a:t>
            </a:r>
            <a:r>
              <a:rPr sz="1900" b="1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002060"/>
                </a:solidFill>
                <a:latin typeface="Trebuchet MS"/>
                <a:cs typeface="Trebuchet MS"/>
              </a:rPr>
              <a:t>platforms:</a:t>
            </a:r>
            <a:endParaRPr sz="19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Windows,</a:t>
            </a:r>
            <a:r>
              <a:rPr sz="1500" b="1" spc="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35" dirty="0">
                <a:solidFill>
                  <a:srgbClr val="002060"/>
                </a:solidFill>
                <a:latin typeface="Trebuchet MS"/>
                <a:cs typeface="Trebuchet MS"/>
              </a:rPr>
              <a:t>Linux,</a:t>
            </a:r>
            <a:r>
              <a:rPr sz="1500" b="1" spc="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30" dirty="0">
                <a:solidFill>
                  <a:srgbClr val="002060"/>
                </a:solidFill>
                <a:latin typeface="Trebuchet MS"/>
                <a:cs typeface="Trebuchet MS"/>
              </a:rPr>
              <a:t>Docker,</a:t>
            </a:r>
            <a:r>
              <a:rPr sz="1500" b="1" spc="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AWS,</a:t>
            </a:r>
            <a:r>
              <a:rPr sz="1500" b="1" spc="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002060"/>
                </a:solidFill>
                <a:latin typeface="Trebuchet MS"/>
                <a:cs typeface="Trebuchet MS"/>
              </a:rPr>
              <a:t>Slack</a:t>
            </a:r>
            <a:endParaRPr sz="15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</a:tabLst>
            </a:pPr>
            <a:r>
              <a:rPr sz="1900" b="1" spc="-20" dirty="0">
                <a:solidFill>
                  <a:srgbClr val="002060"/>
                </a:solidFill>
                <a:latin typeface="Trebuchet MS"/>
                <a:cs typeface="Trebuchet MS"/>
              </a:rPr>
              <a:t>Popular</a:t>
            </a:r>
            <a:r>
              <a:rPr sz="1900" b="1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1900" b="1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002060"/>
                </a:solidFill>
                <a:latin typeface="Trebuchet MS"/>
                <a:cs typeface="Trebuchet MS"/>
              </a:rPr>
              <a:t>Frames:</a:t>
            </a:r>
            <a:endParaRPr sz="19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spc="-40" dirty="0">
                <a:solidFill>
                  <a:srgbClr val="002060"/>
                </a:solidFill>
                <a:latin typeface="Trebuchet MS"/>
                <a:cs typeface="Trebuchet MS"/>
              </a:rPr>
              <a:t>jQuery,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Angular/Angular.js,</a:t>
            </a:r>
            <a:r>
              <a:rPr sz="1500" b="1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55" dirty="0">
                <a:solidFill>
                  <a:srgbClr val="002060"/>
                </a:solidFill>
                <a:latin typeface="Trebuchet MS"/>
                <a:cs typeface="Trebuchet MS"/>
              </a:rPr>
              <a:t>React.js,</a:t>
            </a:r>
            <a:r>
              <a:rPr sz="1500" b="1" spc="-40" dirty="0">
                <a:solidFill>
                  <a:srgbClr val="002060"/>
                </a:solidFill>
                <a:latin typeface="Trebuchet MS"/>
                <a:cs typeface="Trebuchet MS"/>
              </a:rPr>
              <a:t> ASP.NET,</a:t>
            </a:r>
            <a:r>
              <a:rPr sz="1500" b="1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002060"/>
                </a:solidFill>
                <a:latin typeface="Trebuchet MS"/>
                <a:cs typeface="Trebuchet MS"/>
              </a:rPr>
              <a:t>Express</a:t>
            </a:r>
            <a:endParaRPr sz="15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</a:tabLst>
            </a:pPr>
            <a:r>
              <a:rPr sz="1900" b="1" spc="-50" dirty="0">
                <a:solidFill>
                  <a:srgbClr val="002060"/>
                </a:solidFill>
                <a:latin typeface="Trebuchet MS"/>
                <a:cs typeface="Trebuchet MS"/>
              </a:rPr>
              <a:t>Future </a:t>
            </a:r>
            <a:r>
              <a:rPr sz="1900" b="1" spc="-20" dirty="0">
                <a:solidFill>
                  <a:srgbClr val="002060"/>
                </a:solidFill>
                <a:latin typeface="Trebuchet MS"/>
                <a:cs typeface="Trebuchet MS"/>
              </a:rPr>
              <a:t>Technology</a:t>
            </a:r>
            <a:r>
              <a:rPr sz="1900" b="1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002060"/>
                </a:solidFill>
                <a:latin typeface="Trebuchet MS"/>
                <a:cs typeface="Trebuchet MS"/>
              </a:rPr>
              <a:t>Trend:</a:t>
            </a:r>
            <a:endParaRPr sz="19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Python</a:t>
            </a:r>
            <a:r>
              <a:rPr sz="1500" b="1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30" dirty="0">
                <a:solidFill>
                  <a:srgbClr val="002060"/>
                </a:solidFill>
                <a:latin typeface="Arial"/>
                <a:cs typeface="Arial"/>
              </a:rPr>
              <a:t>takes</a:t>
            </a:r>
            <a:r>
              <a:rPr sz="1500" b="1" spc="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sz="1500" b="1" spc="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third</a:t>
            </a:r>
            <a:r>
              <a:rPr sz="1500" b="1" spc="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2060"/>
                </a:solidFill>
                <a:latin typeface="Arial"/>
                <a:cs typeface="Arial"/>
              </a:rPr>
              <a:t>row,</a:t>
            </a:r>
            <a:r>
              <a:rPr sz="1500" b="1" spc="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followed</a:t>
            </a:r>
            <a:r>
              <a:rPr sz="1500" b="1" spc="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by</a:t>
            </a:r>
            <a:r>
              <a:rPr sz="1500" b="1" spc="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SQL</a:t>
            </a:r>
            <a:r>
              <a:rPr sz="1500" b="1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r>
              <a:rPr sz="1500" b="1" spc="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002060"/>
                </a:solidFill>
                <a:latin typeface="Trebuchet MS"/>
                <a:cs typeface="Trebuchet MS"/>
              </a:rPr>
              <a:t>TypeScript</a:t>
            </a:r>
            <a:endParaRPr sz="1500" b="1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Redis</a:t>
            </a:r>
            <a:r>
              <a:rPr sz="1500" b="1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r>
              <a:rPr sz="1500" b="1" spc="-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002060"/>
                </a:solidFill>
                <a:latin typeface="Trebuchet MS"/>
                <a:cs typeface="Trebuchet MS"/>
              </a:rPr>
              <a:t>Elasticsearch</a:t>
            </a:r>
            <a:r>
              <a:rPr sz="1500" b="1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20" dirty="0">
                <a:solidFill>
                  <a:srgbClr val="002060"/>
                </a:solidFill>
                <a:latin typeface="Arial"/>
                <a:cs typeface="Arial"/>
              </a:rPr>
              <a:t>also</a:t>
            </a:r>
            <a:r>
              <a:rPr sz="1500" b="1" spc="-3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2060"/>
                </a:solidFill>
                <a:latin typeface="Arial"/>
                <a:cs typeface="Arial"/>
              </a:rPr>
              <a:t>place</a:t>
            </a:r>
            <a:r>
              <a:rPr sz="1500" b="1" spc="-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in</a:t>
            </a:r>
            <a:r>
              <a:rPr sz="1500" b="1" spc="-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002060"/>
                </a:solidFill>
                <a:latin typeface="Arial"/>
                <a:cs typeface="Arial"/>
              </a:rPr>
              <a:t>Top</a:t>
            </a:r>
            <a:r>
              <a:rPr sz="1500" b="1" spc="-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002060"/>
                </a:solidFill>
                <a:latin typeface="Arial"/>
                <a:cs typeface="Arial"/>
              </a:rPr>
              <a:t>5</a:t>
            </a:r>
            <a:endParaRPr sz="15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dirty="0">
                <a:solidFill>
                  <a:srgbClr val="002060"/>
                </a:solidFill>
                <a:latin typeface="Trebuchet MS"/>
                <a:cs typeface="Trebuchet MS"/>
              </a:rPr>
              <a:t>Android</a:t>
            </a:r>
            <a:r>
              <a:rPr sz="1500" b="1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1500" b="1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in the</a:t>
            </a:r>
            <a:r>
              <a:rPr sz="1500" b="1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55" dirty="0">
                <a:solidFill>
                  <a:srgbClr val="002060"/>
                </a:solidFill>
                <a:latin typeface="Arial"/>
                <a:cs typeface="Arial"/>
              </a:rPr>
              <a:t>Top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5</a:t>
            </a:r>
            <a:r>
              <a:rPr sz="1500" b="1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demanded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platforms,</a:t>
            </a:r>
            <a:r>
              <a:rPr sz="1500" b="1" spc="-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the rest </a:t>
            </a:r>
            <a:r>
              <a:rPr sz="1500" b="1" spc="-10" dirty="0">
                <a:solidFill>
                  <a:srgbClr val="002060"/>
                </a:solidFill>
                <a:latin typeface="Arial"/>
                <a:cs typeface="Arial"/>
              </a:rPr>
              <a:t>remains</a:t>
            </a:r>
            <a:endParaRPr sz="15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</a:tabLst>
            </a:pPr>
            <a:r>
              <a:rPr sz="1500" b="1" spc="-45" dirty="0">
                <a:solidFill>
                  <a:srgbClr val="002060"/>
                </a:solidFill>
                <a:latin typeface="Trebuchet MS"/>
                <a:cs typeface="Trebuchet MS"/>
              </a:rPr>
              <a:t>React.js</a:t>
            </a:r>
            <a:r>
              <a:rPr sz="1500" b="1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30" dirty="0">
                <a:solidFill>
                  <a:srgbClr val="002060"/>
                </a:solidFill>
                <a:latin typeface="Arial"/>
                <a:cs typeface="Arial"/>
              </a:rPr>
              <a:t>takes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first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row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and</a:t>
            </a: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002060"/>
                </a:solidFill>
                <a:latin typeface="Trebuchet MS"/>
                <a:cs typeface="Trebuchet MS"/>
              </a:rPr>
              <a:t>Vue.js</a:t>
            </a:r>
            <a:r>
              <a:rPr sz="1500" b="1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500" b="1" spc="-1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sz="1500" b="1" spc="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latest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addition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100" dirty="0">
                <a:solidFill>
                  <a:srgbClr val="002060"/>
                </a:solidFill>
                <a:latin typeface="Arial"/>
                <a:cs typeface="Arial"/>
              </a:rPr>
              <a:t>as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sz="1500" b="1" spc="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002060"/>
                </a:solidFill>
                <a:latin typeface="Arial"/>
                <a:cs typeface="Arial"/>
              </a:rPr>
              <a:t>last</a:t>
            </a:r>
            <a:endParaRPr sz="15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494" y="2302764"/>
            <a:ext cx="3194574" cy="31945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3/19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346" y="2262035"/>
            <a:ext cx="3054362" cy="30543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8600" y="1752600"/>
            <a:ext cx="8153400" cy="4644861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390525" indent="-228600">
              <a:lnSpc>
                <a:spcPts val="24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</a:t>
            </a: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realm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programming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technology, 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several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key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trends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have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emerged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recent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years.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 marR="5080" indent="-228600">
              <a:lnSpc>
                <a:spcPts val="24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These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insights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shed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light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5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on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evolving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landscape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programming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languages,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web</a:t>
            </a: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frameworks,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and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demographics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professional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developers.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 marR="467359" indent="-228600">
              <a:lnSpc>
                <a:spcPts val="2300"/>
              </a:lnSpc>
              <a:spcBef>
                <a:spcPts val="106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002060"/>
                </a:solidFill>
                <a:latin typeface="Trebuchet MS"/>
                <a:cs typeface="Trebuchet MS"/>
              </a:rPr>
              <a:t>Stack</a:t>
            </a:r>
            <a:r>
              <a:rPr sz="2200" b="1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002060"/>
                </a:solidFill>
                <a:latin typeface="Trebuchet MS"/>
                <a:cs typeface="Trebuchet MS"/>
              </a:rPr>
              <a:t>Overflow</a:t>
            </a:r>
            <a:r>
              <a:rPr sz="2200" b="1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conducts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inclusive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survey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individuals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engaged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coding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globally.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 marR="157480" indent="-228600">
              <a:lnSpc>
                <a:spcPts val="24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Covering</a:t>
            </a:r>
            <a:r>
              <a:rPr sz="2200" spc="9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wide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array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topics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from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preferred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technologies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5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to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career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aspirations,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2019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marks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9th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consecutive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year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survey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publication.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 marR="411480" indent="-228600">
              <a:lnSpc>
                <a:spcPts val="24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Nearly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90,000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developers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participated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20- </a:t>
            </a:r>
            <a:r>
              <a:rPr sz="2200" spc="229" dirty="0">
                <a:solidFill>
                  <a:srgbClr val="002060"/>
                </a:solidFill>
                <a:latin typeface="Liberation Sans Narrow"/>
                <a:cs typeface="Liberation Sans Narrow"/>
              </a:rPr>
              <a:t>minute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survey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2019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Survey.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0665" indent="-227965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Let's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explore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some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of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0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notable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findings.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4/19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211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63808" y="1844547"/>
            <a:ext cx="6906895" cy="466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72072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based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5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on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the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survey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conducted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by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-10" dirty="0">
                <a:solidFill>
                  <a:srgbClr val="002060"/>
                </a:solidFill>
                <a:latin typeface="Trebuchet MS"/>
                <a:cs typeface="Trebuchet MS"/>
              </a:rPr>
              <a:t>Stack </a:t>
            </a:r>
            <a:r>
              <a:rPr sz="2200" b="1" dirty="0">
                <a:solidFill>
                  <a:srgbClr val="002060"/>
                </a:solidFill>
                <a:latin typeface="Trebuchet MS"/>
                <a:cs typeface="Trebuchet MS"/>
              </a:rPr>
              <a:t>Overflow</a:t>
            </a:r>
            <a:r>
              <a:rPr sz="2200" b="1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2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from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January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23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5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to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February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14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and </a:t>
            </a:r>
            <a:r>
              <a:rPr sz="2200" spc="1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involved</a:t>
            </a:r>
            <a:r>
              <a:rPr sz="2200" spc="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-60" dirty="0">
                <a:solidFill>
                  <a:srgbClr val="002060"/>
                </a:solidFill>
                <a:latin typeface="Trebuchet MS"/>
                <a:cs typeface="Trebuchet MS"/>
              </a:rPr>
              <a:t>88,883 </a:t>
            </a:r>
            <a:r>
              <a:rPr sz="2200" b="1" dirty="0">
                <a:solidFill>
                  <a:srgbClr val="002060"/>
                </a:solidFill>
                <a:latin typeface="Trebuchet MS"/>
                <a:cs typeface="Trebuchet MS"/>
              </a:rPr>
              <a:t>software</a:t>
            </a:r>
            <a:r>
              <a:rPr sz="2200" b="1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002060"/>
                </a:solidFill>
                <a:latin typeface="Trebuchet MS"/>
                <a:cs typeface="Trebuchet MS"/>
              </a:rPr>
              <a:t>developers</a:t>
            </a:r>
            <a:r>
              <a:rPr sz="2200" b="1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2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from</a:t>
            </a:r>
            <a:r>
              <a:rPr sz="2200" spc="9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-25" dirty="0">
                <a:solidFill>
                  <a:srgbClr val="002060"/>
                </a:solidFill>
                <a:latin typeface="Trebuchet MS"/>
                <a:cs typeface="Trebuchet MS"/>
              </a:rPr>
              <a:t>179 </a:t>
            </a:r>
            <a:r>
              <a:rPr sz="2200" b="1" spc="-10" dirty="0">
                <a:solidFill>
                  <a:srgbClr val="002060"/>
                </a:solidFill>
                <a:latin typeface="Trebuchet MS"/>
                <a:cs typeface="Trebuchet MS"/>
              </a:rPr>
              <a:t>countries</a:t>
            </a:r>
            <a:r>
              <a:rPr sz="2200" spc="-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 marR="5080" indent="-228600">
              <a:lnSpc>
                <a:spcPct val="1002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Familiarization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with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this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dataset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was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6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achieved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through completing</a:t>
            </a:r>
            <a:r>
              <a:rPr sz="2200" spc="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spc="210" dirty="0">
                <a:solidFill>
                  <a:srgbClr val="002060"/>
                </a:solidFill>
                <a:latin typeface="Trebuchet MS"/>
                <a:cs typeface="Trebuchet MS"/>
              </a:rPr>
              <a:t>IBM</a:t>
            </a:r>
            <a:r>
              <a:rPr sz="2200" b="1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spc="1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labs</a:t>
            </a:r>
            <a:r>
              <a:rPr sz="2200" spc="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5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on</a:t>
            </a:r>
            <a:r>
              <a:rPr sz="2200" spc="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b="1" dirty="0">
                <a:solidFill>
                  <a:srgbClr val="002060"/>
                </a:solidFill>
                <a:latin typeface="Trebuchet MS"/>
                <a:cs typeface="Trebuchet MS"/>
              </a:rPr>
              <a:t>Coursera</a:t>
            </a:r>
            <a:r>
              <a:rPr sz="220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,</a:t>
            </a:r>
            <a:r>
              <a:rPr sz="2200" spc="8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which </a:t>
            </a:r>
            <a:r>
              <a:rPr sz="2200" spc="18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encompassed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topics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such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Web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Scraping,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Dataset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Exploration,</a:t>
            </a:r>
            <a:r>
              <a:rPr sz="2200" spc="12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</a:t>
            </a:r>
            <a:r>
              <a:rPr sz="2200" spc="13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9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Wrangling,</a:t>
            </a:r>
            <a:r>
              <a:rPr sz="2200" spc="1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Exploratory</a:t>
            </a:r>
            <a:r>
              <a:rPr sz="2200" spc="12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 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Analysis,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7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3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Visualization.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0665" indent="-227965">
              <a:lnSpc>
                <a:spcPts val="2630"/>
              </a:lnSpc>
              <a:spcBef>
                <a:spcPts val="96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17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Data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analysis </a:t>
            </a:r>
            <a:r>
              <a:rPr sz="2200" spc="21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and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visualization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was</a:t>
            </a:r>
            <a:r>
              <a:rPr sz="2200" spc="1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2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conducted</a:t>
            </a:r>
            <a:r>
              <a:rPr sz="2200" spc="114" dirty="0">
                <a:solidFill>
                  <a:srgbClr val="002060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002060"/>
                </a:solidFill>
                <a:latin typeface="Liberation Sans Narrow"/>
                <a:cs typeface="Liberation Sans Narrow"/>
              </a:rPr>
              <a:t>via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  <a:p>
            <a:pPr marL="241300">
              <a:lnSpc>
                <a:spcPts val="2630"/>
              </a:lnSpc>
            </a:pPr>
            <a:r>
              <a:rPr sz="2200" b="1" spc="210" dirty="0">
                <a:solidFill>
                  <a:srgbClr val="002060"/>
                </a:solidFill>
                <a:latin typeface="Trebuchet MS"/>
                <a:cs typeface="Trebuchet MS"/>
              </a:rPr>
              <a:t>IBM</a:t>
            </a:r>
            <a:r>
              <a:rPr sz="2200" b="1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b="1" spc="75" dirty="0">
                <a:solidFill>
                  <a:srgbClr val="002060"/>
                </a:solidFill>
                <a:latin typeface="Trebuchet MS"/>
                <a:cs typeface="Trebuchet MS"/>
              </a:rPr>
              <a:t>Cognos</a:t>
            </a:r>
            <a:r>
              <a:rPr sz="2200" b="1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002060"/>
                </a:solidFill>
                <a:latin typeface="Trebuchet MS"/>
                <a:cs typeface="Trebuchet MS"/>
              </a:rPr>
              <a:t>Analytics</a:t>
            </a:r>
            <a:r>
              <a:rPr sz="2200" spc="-10" dirty="0">
                <a:solidFill>
                  <a:srgbClr val="002060"/>
                </a:solidFill>
                <a:latin typeface="Liberation Sans Narrow"/>
                <a:cs typeface="Liberation Sans Narrow"/>
              </a:rPr>
              <a:t>.</a:t>
            </a:r>
            <a:endParaRPr sz="2200" dirty="0">
              <a:solidFill>
                <a:srgbClr val="002060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655" y="1831708"/>
            <a:ext cx="3194580" cy="3194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5/19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346" y="2262035"/>
            <a:ext cx="3054362" cy="30543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3557" y="1473708"/>
            <a:ext cx="7006590" cy="48018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309245" indent="-228600">
              <a:lnSpc>
                <a:spcPct val="895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Python</a:t>
            </a:r>
            <a:r>
              <a:rPr sz="2000" b="1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overtakes</a:t>
            </a:r>
            <a:r>
              <a:rPr sz="2000" spc="-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105" dirty="0">
                <a:solidFill>
                  <a:srgbClr val="002060"/>
                </a:solidFill>
                <a:latin typeface="Trebuchet MS"/>
                <a:cs typeface="Trebuchet MS"/>
              </a:rPr>
              <a:t>Java</a:t>
            </a:r>
            <a:r>
              <a:rPr sz="2000" spc="-105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becoming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the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5th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most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 preferred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language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with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significant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growth.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002060"/>
                </a:solidFill>
                <a:latin typeface="Trebuchet MS"/>
                <a:cs typeface="Trebuchet MS"/>
              </a:rPr>
              <a:t>It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stands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as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fastest-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growing</a:t>
            </a:r>
            <a:r>
              <a:rPr sz="2000" spc="1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major</a:t>
            </a:r>
            <a:r>
              <a:rPr sz="2000" spc="1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programming</a:t>
            </a:r>
            <a:r>
              <a:rPr sz="2000" spc="1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language.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spc="-20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2000" b="1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remains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most</a:t>
            </a:r>
            <a:r>
              <a:rPr sz="2000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used</a:t>
            </a:r>
            <a:r>
              <a:rPr sz="2000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programming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 language.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356870" indent="-228600">
              <a:lnSpc>
                <a:spcPct val="91500"/>
              </a:lnSpc>
              <a:spcBef>
                <a:spcPts val="9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spc="-10" dirty="0">
                <a:solidFill>
                  <a:srgbClr val="002060"/>
                </a:solidFill>
                <a:latin typeface="Trebuchet MS"/>
                <a:cs typeface="Trebuchet MS"/>
              </a:rPr>
              <a:t>jQuery</a:t>
            </a:r>
            <a:r>
              <a:rPr sz="2000" b="1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is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most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widely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used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002060"/>
                </a:solidFill>
                <a:latin typeface="Trebuchet MS"/>
                <a:cs typeface="Trebuchet MS"/>
              </a:rPr>
              <a:t>among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frameworks, 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with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002060"/>
                </a:solidFill>
                <a:latin typeface="Trebuchet MS"/>
                <a:cs typeface="Trebuchet MS"/>
              </a:rPr>
              <a:t>React.js</a:t>
            </a:r>
            <a:r>
              <a:rPr sz="2000" b="1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surpassing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45" dirty="0">
                <a:solidFill>
                  <a:srgbClr val="002060"/>
                </a:solidFill>
                <a:latin typeface="Trebuchet MS"/>
                <a:cs typeface="Trebuchet MS"/>
              </a:rPr>
              <a:t>Angular</a:t>
            </a:r>
            <a:r>
              <a:rPr sz="2000" b="1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usage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this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year.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5080" indent="-228600">
              <a:lnSpc>
                <a:spcPct val="90300"/>
              </a:lnSpc>
              <a:spcBef>
                <a:spcPts val="9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Globally, </a:t>
            </a:r>
            <a:r>
              <a:rPr sz="2000" i="1" dirty="0">
                <a:solidFill>
                  <a:srgbClr val="002060"/>
                </a:solidFill>
                <a:latin typeface="Arial"/>
                <a:cs typeface="Arial"/>
              </a:rPr>
              <a:t>men</a:t>
            </a:r>
            <a:r>
              <a:rPr sz="2000" i="1" spc="-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represent</a:t>
            </a:r>
            <a:r>
              <a:rPr sz="20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approximately</a:t>
            </a:r>
            <a:r>
              <a:rPr sz="2000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95" dirty="0">
                <a:solidFill>
                  <a:srgbClr val="002060"/>
                </a:solidFill>
                <a:latin typeface="Trebuchet MS"/>
                <a:cs typeface="Trebuchet MS"/>
              </a:rPr>
              <a:t>90%</a:t>
            </a:r>
            <a:r>
              <a:rPr sz="2000" b="1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respondents, 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with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higher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i="1" spc="-10" dirty="0">
                <a:solidFill>
                  <a:srgbClr val="002060"/>
                </a:solidFill>
                <a:latin typeface="Arial"/>
                <a:cs typeface="Arial"/>
              </a:rPr>
              <a:t>female</a:t>
            </a:r>
            <a:r>
              <a:rPr sz="2000" i="1" spc="-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representation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002060"/>
                </a:solidFill>
                <a:latin typeface="Trebuchet MS"/>
                <a:cs typeface="Trebuchet MS"/>
              </a:rPr>
              <a:t>among</a:t>
            </a:r>
            <a:r>
              <a:rPr sz="20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students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than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professional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developers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regions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like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US,</a:t>
            </a:r>
            <a:r>
              <a:rPr sz="2000" spc="-65" dirty="0">
                <a:solidFill>
                  <a:srgbClr val="002060"/>
                </a:solidFill>
                <a:latin typeface="Trebuchet MS"/>
                <a:cs typeface="Trebuchet MS"/>
              </a:rPr>
              <a:t> India,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002060"/>
                </a:solidFill>
                <a:latin typeface="Trebuchet MS"/>
                <a:cs typeface="Trebuchet MS"/>
              </a:rPr>
              <a:t>the UK.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64769" indent="-228600">
              <a:lnSpc>
                <a:spcPts val="211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Around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002060"/>
                </a:solidFill>
                <a:latin typeface="Trebuchet MS"/>
                <a:cs typeface="Trebuchet MS"/>
              </a:rPr>
              <a:t>3/4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professional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developers</a:t>
            </a:r>
            <a:r>
              <a:rPr sz="20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globally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hold</a:t>
            </a:r>
            <a:r>
              <a:rPr sz="2000" spc="-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002060"/>
                </a:solidFill>
                <a:latin typeface="Trebuchet MS"/>
                <a:cs typeface="Trebuchet MS"/>
              </a:rPr>
              <a:t>at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least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</a:t>
            </a:r>
            <a:r>
              <a:rPr sz="20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bachelor's</a:t>
            </a:r>
            <a:r>
              <a:rPr sz="2000" b="1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35" dirty="0">
                <a:solidFill>
                  <a:srgbClr val="002060"/>
                </a:solidFill>
                <a:latin typeface="Trebuchet MS"/>
                <a:cs typeface="Trebuchet MS"/>
              </a:rPr>
              <a:t>degree</a:t>
            </a:r>
            <a:r>
              <a:rPr sz="2000" spc="-35" dirty="0">
                <a:solidFill>
                  <a:srgbClr val="002060"/>
                </a:solidFill>
                <a:latin typeface="Trebuchet MS"/>
                <a:cs typeface="Trebuchet MS"/>
              </a:rPr>
              <a:t>,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aligning</a:t>
            </a:r>
            <a:r>
              <a:rPr sz="20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002060"/>
                </a:solidFill>
                <a:latin typeface="Trebuchet MS"/>
                <a:cs typeface="Trebuchet MS"/>
              </a:rPr>
              <a:t>with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past</a:t>
            </a:r>
            <a:r>
              <a:rPr sz="2000" spc="-8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findings.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334645" indent="-228600">
              <a:lnSpc>
                <a:spcPts val="2110"/>
              </a:lnSpc>
              <a:spcBef>
                <a:spcPts val="108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80" dirty="0">
                <a:solidFill>
                  <a:srgbClr val="002060"/>
                </a:solidFill>
                <a:latin typeface="Trebuchet MS"/>
                <a:cs typeface="Trebuchet MS"/>
              </a:rPr>
              <a:t>3/4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survey</a:t>
            </a:r>
            <a:r>
              <a:rPr sz="20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respondents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professional</a:t>
            </a:r>
            <a:r>
              <a:rPr sz="20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</a:t>
            </a:r>
            <a:r>
              <a:rPr sz="20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002060"/>
                </a:solidFill>
                <a:latin typeface="Trebuchet MS"/>
                <a:cs typeface="Trebuchet MS"/>
              </a:rPr>
              <a:t>roles </a:t>
            </a:r>
            <a:r>
              <a:rPr sz="2000" spc="-60" dirty="0">
                <a:solidFill>
                  <a:srgbClr val="002060"/>
                </a:solidFill>
                <a:latin typeface="Trebuchet MS"/>
                <a:cs typeface="Trebuchet MS"/>
              </a:rPr>
              <a:t>are</a:t>
            </a:r>
            <a:r>
              <a:rPr sz="2000" spc="-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under</a:t>
            </a:r>
            <a:r>
              <a:rPr sz="2000" b="1" spc="-1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002060"/>
                </a:solidFill>
                <a:latin typeface="Trebuchet MS"/>
                <a:cs typeface="Trebuchet MS"/>
              </a:rPr>
              <a:t>35</a:t>
            </a:r>
            <a:r>
              <a:rPr sz="2000" b="1" spc="-9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002060"/>
                </a:solidFill>
                <a:latin typeface="Trebuchet MS"/>
                <a:cs typeface="Trebuchet MS"/>
              </a:rPr>
              <a:t>years</a:t>
            </a:r>
            <a:r>
              <a:rPr sz="2000" b="1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20" dirty="0">
                <a:solidFill>
                  <a:srgbClr val="002060"/>
                </a:solidFill>
                <a:latin typeface="Trebuchet MS"/>
                <a:cs typeface="Trebuchet MS"/>
              </a:rPr>
              <a:t>old</a:t>
            </a:r>
            <a:r>
              <a:rPr sz="2000" spc="-20" dirty="0">
                <a:solidFill>
                  <a:srgbClr val="002060"/>
                </a:solidFill>
                <a:latin typeface="Trebuchet MS"/>
                <a:cs typeface="Trebuchet MS"/>
              </a:rPr>
              <a:t>.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6/19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PROGRAMMING</a:t>
            </a:r>
            <a:r>
              <a:rPr spc="-5" dirty="0"/>
              <a:t> </a:t>
            </a:r>
            <a:r>
              <a:rPr dirty="0"/>
              <a:t>LANGUAGE</a:t>
            </a:r>
            <a:r>
              <a:rPr spc="-5" dirty="0"/>
              <a:t> </a:t>
            </a:r>
            <a:r>
              <a:rPr spc="-10" dirty="0"/>
              <a:t>TRENDS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238" y="2577769"/>
            <a:ext cx="4865430" cy="3320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4057" y="2579687"/>
            <a:ext cx="5311330" cy="33289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30347" y="1807970"/>
            <a:ext cx="6813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2630" algn="l"/>
              </a:tabLst>
            </a:pPr>
            <a:r>
              <a:rPr sz="4200" spc="-30" baseline="1984" dirty="0">
                <a:solidFill>
                  <a:srgbClr val="002060"/>
                </a:solidFill>
                <a:latin typeface="Trebuchet MS"/>
                <a:cs typeface="Trebuchet MS"/>
              </a:rPr>
              <a:t>20</a:t>
            </a:r>
            <a:r>
              <a:rPr lang="en-US" sz="4200" spc="-30" baseline="1984" dirty="0">
                <a:solidFill>
                  <a:srgbClr val="002060"/>
                </a:solidFill>
                <a:latin typeface="Trebuchet MS"/>
                <a:cs typeface="Trebuchet MS"/>
              </a:rPr>
              <a:t>24</a:t>
            </a:r>
            <a:r>
              <a:rPr sz="4200" baseline="1984" dirty="0">
                <a:solidFill>
                  <a:srgbClr val="002060"/>
                </a:solidFill>
                <a:latin typeface="Trebuchet MS"/>
                <a:cs typeface="Trebuchet MS"/>
              </a:rPr>
              <a:t>	</a:t>
            </a:r>
            <a:r>
              <a:rPr sz="2800" dirty="0">
                <a:solidFill>
                  <a:srgbClr val="002060"/>
                </a:solidFill>
                <a:latin typeface="Trebuchet MS"/>
                <a:cs typeface="Trebuchet MS"/>
              </a:rPr>
              <a:t>Following</a:t>
            </a:r>
            <a:r>
              <a:rPr sz="2800" spc="-19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Trebuchet MS"/>
                <a:cs typeface="Trebuchet MS"/>
              </a:rPr>
              <a:t>Year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7/19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82258" y="1878761"/>
            <a:ext cx="8890" cy="4187825"/>
          </a:xfrm>
          <a:custGeom>
            <a:avLst/>
            <a:gdLst/>
            <a:ahLst/>
            <a:cxnLst/>
            <a:rect l="l" t="t" r="r" b="b"/>
            <a:pathLst>
              <a:path w="8889" h="4187825">
                <a:moveTo>
                  <a:pt x="0" y="0"/>
                </a:moveTo>
                <a:lnTo>
                  <a:pt x="8747" y="4187252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xfrm>
            <a:off x="809844" y="1367312"/>
            <a:ext cx="4815205" cy="3562985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339090" algn="ctr">
              <a:lnSpc>
                <a:spcPct val="100000"/>
              </a:lnSpc>
              <a:spcBef>
                <a:spcPts val="1814"/>
              </a:spcBef>
            </a:pPr>
            <a:r>
              <a:rPr spc="-10" dirty="0">
                <a:solidFill>
                  <a:srgbClr val="002060"/>
                </a:solidFill>
              </a:rPr>
              <a:t>FINDINGS</a:t>
            </a:r>
          </a:p>
          <a:p>
            <a:pPr marL="241300" marR="5080" indent="-228600">
              <a:lnSpc>
                <a:spcPct val="99600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</a:tabLst>
            </a:pPr>
            <a:r>
              <a:rPr sz="2300" spc="-25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23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300" b="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02060"/>
                </a:solidFill>
                <a:latin typeface="Trebuchet MS"/>
                <a:cs typeface="Trebuchet MS"/>
              </a:rPr>
              <a:t>HTML/CSS</a:t>
            </a:r>
            <a:r>
              <a:rPr sz="23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emerge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as</a:t>
            </a:r>
            <a:r>
              <a:rPr sz="23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35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2300" b="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most</a:t>
            </a:r>
            <a:r>
              <a:rPr sz="2300" b="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used</a:t>
            </a:r>
            <a:r>
              <a:rPr sz="2300" b="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programming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languages </a:t>
            </a:r>
            <a:r>
              <a:rPr sz="2300" b="0" spc="65" dirty="0">
                <a:solidFill>
                  <a:srgbClr val="002060"/>
                </a:solidFill>
                <a:latin typeface="Trebuchet MS"/>
                <a:cs typeface="Trebuchet MS"/>
              </a:rPr>
              <a:t>among</a:t>
            </a:r>
            <a:r>
              <a:rPr sz="2300" b="0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95" dirty="0">
                <a:solidFill>
                  <a:srgbClr val="002060"/>
                </a:solidFill>
                <a:latin typeface="Trebuchet MS"/>
                <a:cs typeface="Trebuchet MS"/>
              </a:rPr>
              <a:t>all</a:t>
            </a:r>
            <a:r>
              <a:rPr sz="2300" b="0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respondents</a:t>
            </a:r>
            <a:endParaRPr sz="23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486409" indent="-228600">
              <a:lnSpc>
                <a:spcPct val="100899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300" dirty="0">
                <a:solidFill>
                  <a:srgbClr val="002060"/>
                </a:solidFill>
                <a:latin typeface="Trebuchet MS"/>
                <a:cs typeface="Trebuchet MS"/>
              </a:rPr>
              <a:t>SQL</a:t>
            </a:r>
            <a:r>
              <a:rPr sz="23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also</a:t>
            </a:r>
            <a:r>
              <a:rPr sz="2300" b="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25" dirty="0">
                <a:solidFill>
                  <a:srgbClr val="002060"/>
                </a:solidFill>
                <a:latin typeface="Trebuchet MS"/>
                <a:cs typeface="Trebuchet MS"/>
              </a:rPr>
              <a:t>maintains</a:t>
            </a:r>
            <a:r>
              <a:rPr sz="2300" b="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a</a:t>
            </a:r>
            <a:r>
              <a:rPr sz="2300" b="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25" dirty="0">
                <a:solidFill>
                  <a:srgbClr val="002060"/>
                </a:solidFill>
                <a:latin typeface="Trebuchet MS"/>
                <a:cs typeface="Trebuchet MS"/>
              </a:rPr>
              <a:t>significant 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presence.</a:t>
            </a:r>
            <a:endParaRPr sz="23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638810" indent="-228600">
              <a:lnSpc>
                <a:spcPct val="100899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sz="2300" dirty="0">
                <a:solidFill>
                  <a:srgbClr val="002060"/>
                </a:solidFill>
                <a:latin typeface="Trebuchet MS"/>
                <a:cs typeface="Trebuchet MS"/>
              </a:rPr>
              <a:t>Python </a:t>
            </a:r>
            <a:r>
              <a:rPr sz="2300" b="0" spc="-85" dirty="0">
                <a:solidFill>
                  <a:srgbClr val="002060"/>
                </a:solidFill>
                <a:latin typeface="Trebuchet MS"/>
                <a:cs typeface="Trebuchet MS"/>
              </a:rPr>
              <a:t>just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edged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dirty="0">
                <a:solidFill>
                  <a:srgbClr val="002060"/>
                </a:solidFill>
                <a:latin typeface="Trebuchet MS"/>
                <a:cs typeface="Trebuchet MS"/>
              </a:rPr>
              <a:t>out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002060"/>
                </a:solidFill>
                <a:latin typeface="Trebuchet MS"/>
                <a:cs typeface="Trebuchet MS"/>
              </a:rPr>
              <a:t>Java</a:t>
            </a:r>
            <a:r>
              <a:rPr sz="2300" spc="-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25" dirty="0">
                <a:solidFill>
                  <a:srgbClr val="002060"/>
                </a:solidFill>
                <a:latin typeface="Trebuchet MS"/>
                <a:cs typeface="Trebuchet MS"/>
              </a:rPr>
              <a:t>in </a:t>
            </a:r>
            <a:r>
              <a:rPr sz="2300" b="0" spc="-50" dirty="0">
                <a:solidFill>
                  <a:srgbClr val="002060"/>
                </a:solidFill>
                <a:latin typeface="Trebuchet MS"/>
                <a:cs typeface="Trebuchet MS"/>
              </a:rPr>
              <a:t>overall</a:t>
            </a:r>
            <a:r>
              <a:rPr sz="2300" b="0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300" b="0" spc="-10" dirty="0">
                <a:solidFill>
                  <a:srgbClr val="002060"/>
                </a:solidFill>
                <a:latin typeface="Trebuchet MS"/>
                <a:cs typeface="Trebuchet MS"/>
              </a:rPr>
              <a:t>ranking.</a:t>
            </a:r>
            <a:endParaRPr sz="23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0940" y="1551939"/>
            <a:ext cx="4996180" cy="42439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002060"/>
                </a:solidFill>
                <a:latin typeface="Courier New"/>
                <a:cs typeface="Courier New"/>
              </a:rPr>
              <a:t>IMPLICATIONS</a:t>
            </a:r>
            <a:endParaRPr sz="2800" dirty="0">
              <a:solidFill>
                <a:srgbClr val="002060"/>
              </a:solidFill>
              <a:latin typeface="Courier New"/>
              <a:cs typeface="Courier New"/>
            </a:endParaRPr>
          </a:p>
          <a:p>
            <a:pPr marL="241300" marR="5080" indent="-228600">
              <a:lnSpc>
                <a:spcPct val="98500"/>
              </a:lnSpc>
              <a:spcBef>
                <a:spcPts val="170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dominance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spc="-25" dirty="0">
                <a:solidFill>
                  <a:srgbClr val="002060"/>
                </a:solidFill>
                <a:latin typeface="Trebuchet MS"/>
                <a:cs typeface="Trebuchet MS"/>
              </a:rPr>
              <a:t>JavaScript</a:t>
            </a:r>
            <a:r>
              <a:rPr sz="1800" b="1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002060"/>
                </a:solidFill>
                <a:latin typeface="Trebuchet MS"/>
                <a:cs typeface="Trebuchet MS"/>
              </a:rPr>
              <a:t>HTML/CSS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underscores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their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indispensability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modern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web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development,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highlighting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importance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mastering</a:t>
            </a:r>
            <a:r>
              <a:rPr sz="1800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them</a:t>
            </a:r>
            <a:r>
              <a:rPr sz="1800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for</a:t>
            </a:r>
            <a:r>
              <a:rPr sz="1800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developers.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12065" indent="-22860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high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usage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002060"/>
                </a:solidFill>
                <a:latin typeface="Trebuchet MS"/>
                <a:cs typeface="Trebuchet MS"/>
              </a:rPr>
              <a:t>SQL</a:t>
            </a:r>
            <a:r>
              <a:rPr sz="1800" b="1" spc="-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emphasizes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critical 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role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data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management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querying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in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modern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002060"/>
                </a:solidFill>
                <a:latin typeface="Trebuchet MS"/>
                <a:cs typeface="Trebuchet MS"/>
              </a:rPr>
              <a:t>software</a:t>
            </a:r>
            <a:r>
              <a:rPr sz="1800" spc="-45" dirty="0">
                <a:solidFill>
                  <a:srgbClr val="002060"/>
                </a:solidFill>
                <a:latin typeface="Trebuchet MS"/>
                <a:cs typeface="Trebuchet MS"/>
              </a:rPr>
              <a:t> applications,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across</a:t>
            </a:r>
            <a:r>
              <a:rPr sz="1800" spc="-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both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web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spc="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non-web</a:t>
            </a:r>
            <a:r>
              <a:rPr sz="1800" spc="1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environments.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 marL="241300" marR="209550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The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rise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002060"/>
                </a:solidFill>
                <a:latin typeface="Trebuchet MS"/>
                <a:cs typeface="Trebuchet MS"/>
              </a:rPr>
              <a:t>Python</a:t>
            </a:r>
            <a:r>
              <a:rPr sz="1800" b="1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might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also</a:t>
            </a:r>
            <a:r>
              <a:rPr sz="1800" spc="-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2060"/>
                </a:solidFill>
                <a:latin typeface="Trebuchet MS"/>
                <a:cs typeface="Trebuchet MS"/>
              </a:rPr>
              <a:t>reflect</a:t>
            </a:r>
            <a:r>
              <a:rPr sz="1800" spc="-5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002060"/>
                </a:solidFill>
                <a:latin typeface="Trebuchet MS"/>
                <a:cs typeface="Trebuchet MS"/>
              </a:rPr>
              <a:t>its </a:t>
            </a:r>
            <a:r>
              <a:rPr sz="1800" spc="-60" dirty="0">
                <a:solidFill>
                  <a:srgbClr val="002060"/>
                </a:solidFill>
                <a:latin typeface="Trebuchet MS"/>
                <a:cs typeface="Trebuchet MS"/>
              </a:rPr>
              <a:t>versatility</a:t>
            </a:r>
            <a:r>
              <a:rPr sz="18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ease</a:t>
            </a:r>
            <a:r>
              <a:rPr sz="18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of</a:t>
            </a:r>
            <a:r>
              <a:rPr sz="1800" spc="-70" dirty="0">
                <a:solidFill>
                  <a:srgbClr val="002060"/>
                </a:solidFill>
                <a:latin typeface="Trebuchet MS"/>
                <a:cs typeface="Trebuchet MS"/>
              </a:rPr>
              <a:t> use,</a:t>
            </a:r>
            <a:r>
              <a:rPr sz="1800" spc="-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attracting developers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across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various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domains</a:t>
            </a:r>
            <a:r>
              <a:rPr sz="1800" spc="-8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from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002060"/>
                </a:solidFill>
                <a:latin typeface="Trebuchet MS"/>
                <a:cs typeface="Trebuchet MS"/>
              </a:rPr>
              <a:t>data </a:t>
            </a:r>
            <a:r>
              <a:rPr sz="1800" spc="-35" dirty="0">
                <a:solidFill>
                  <a:srgbClr val="002060"/>
                </a:solidFill>
                <a:latin typeface="Trebuchet MS"/>
                <a:cs typeface="Trebuchet MS"/>
              </a:rPr>
              <a:t>science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2060"/>
                </a:solidFill>
                <a:latin typeface="Trebuchet MS"/>
                <a:cs typeface="Trebuchet MS"/>
              </a:rPr>
              <a:t>to</a:t>
            </a:r>
            <a:r>
              <a:rPr sz="1800" spc="-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002060"/>
                </a:solidFill>
                <a:latin typeface="Trebuchet MS"/>
                <a:cs typeface="Trebuchet MS"/>
              </a:rPr>
              <a:t>software</a:t>
            </a:r>
            <a:r>
              <a:rPr sz="1800" spc="-7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2060"/>
                </a:solidFill>
                <a:latin typeface="Trebuchet MS"/>
                <a:cs typeface="Trebuchet MS"/>
              </a:rPr>
              <a:t>development.</a:t>
            </a:r>
            <a:endParaRPr sz="1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00"/>
              </a:spcBef>
            </a:pPr>
            <a:r>
              <a:rPr dirty="0"/>
              <a:t>PROGRAMMING</a:t>
            </a:r>
            <a:r>
              <a:rPr spc="-5" dirty="0"/>
              <a:t> </a:t>
            </a:r>
            <a:r>
              <a:rPr dirty="0"/>
              <a:t>LANGUAGE</a:t>
            </a:r>
            <a:r>
              <a:rPr spc="-5" dirty="0"/>
              <a:t> </a:t>
            </a:r>
            <a:r>
              <a:rPr spc="-10" dirty="0"/>
              <a:t>TRENDS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2540" y="201675"/>
            <a:ext cx="3098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2F5597"/>
                </a:solidFill>
                <a:latin typeface="Oxygen-Sans"/>
                <a:cs typeface="Oxygen-Sans"/>
              </a:rPr>
              <a:t>8/19</a:t>
            </a:r>
            <a:endParaRPr sz="1000">
              <a:latin typeface="Oxygen-Sans"/>
              <a:cs typeface="Oxygen-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28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100"/>
              </a:spcBef>
            </a:pPr>
            <a:r>
              <a:rPr dirty="0"/>
              <a:t>DATABASE</a:t>
            </a:r>
            <a:r>
              <a:rPr spc="-15" dirty="0"/>
              <a:t> </a:t>
            </a:r>
            <a:r>
              <a:rPr spc="-10" dirty="0"/>
              <a:t>TRENDS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404" y="2404427"/>
            <a:ext cx="5206263" cy="30592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812" y="2437002"/>
            <a:ext cx="5491861" cy="3064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30347" y="1795778"/>
            <a:ext cx="794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0070C0"/>
                </a:solidFill>
                <a:latin typeface="Trebuchet MS"/>
                <a:cs typeface="Trebuchet MS"/>
              </a:rPr>
              <a:t>2019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0696" y="1807970"/>
            <a:ext cx="2293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70C0"/>
                </a:solidFill>
                <a:latin typeface="Trebuchet MS"/>
                <a:cs typeface="Trebuchet MS"/>
              </a:rPr>
              <a:t>Following</a:t>
            </a:r>
            <a:r>
              <a:rPr sz="2800" spc="-190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0070C0"/>
                </a:solidFill>
                <a:latin typeface="Trebuchet MS"/>
                <a:cs typeface="Trebuchet MS"/>
              </a:rPr>
              <a:t>Year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1141</Words>
  <Application>Microsoft Macintosh PowerPoint</Application>
  <PresentationFormat>Widescreen</PresentationFormat>
  <Paragraphs>163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Arial Nova Cond</vt:lpstr>
      <vt:lpstr>Carlito</vt:lpstr>
      <vt:lpstr>Courier New</vt:lpstr>
      <vt:lpstr>Liberation Sans Narrow</vt:lpstr>
      <vt:lpstr>Oxygen-Sans</vt:lpstr>
      <vt:lpstr>Trebuchet MS</vt:lpstr>
      <vt:lpstr>Office Theme</vt:lpstr>
      <vt:lpstr>TRENDING TECHNOLOGIES: STACK OVERFLOW DEVELOPER SURVEY, 2024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</vt:lpstr>
      <vt:lpstr>DATABASE TRENDS</vt:lpstr>
      <vt:lpstr>DATABASE TRENDS</vt:lpstr>
      <vt:lpstr>DASHBOARD</vt:lpstr>
      <vt:lpstr>CURRENT TECHNOLOGY USAGE</vt:lpstr>
      <vt:lpstr>FUTURE TECHNOLOGY TREND</vt:lpstr>
      <vt:lpstr>DEMOGRAPHICS</vt:lpstr>
      <vt:lpstr>DISCUSSION</vt:lpstr>
      <vt:lpstr>CONCLUDING REMARKS</vt:lpstr>
      <vt:lpstr>CONCLUSION</vt:lpstr>
      <vt:lpstr>APPENDIX</vt:lpstr>
      <vt:lpstr>A- JOB POSTINGS CHART</vt:lpstr>
      <vt:lpstr>B- POPULAR LANGUAGES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Carbonell, Omar</cp:lastModifiedBy>
  <cp:revision>1</cp:revision>
  <dcterms:created xsi:type="dcterms:W3CDTF">2024-10-10T22:50:41Z</dcterms:created>
  <dcterms:modified xsi:type="dcterms:W3CDTF">2024-10-10T23:13:09Z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2024-02-06T00:00:00Z</vt:filetime>
  </property>
  <property fmtid="{D5CDD505-2E9C-101B-9397-08002B2CF9AE}" pid="3" name="LastSaved">
    <vt:filetime>2024-10-10T00:00:00Z</vt:filetime>
  </property>
  <property fmtid="{D5CDD505-2E9C-101B-9397-08002B2CF9AE}" pid="4" name="Producer">
    <vt:lpwstr>3-Heights(TM) PDF Security Shell 4.8.25.2 (http://www.pdf-tools.com)</vt:lpwstr>
  </property>
</Properties>
</file>